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89"/>
  </p:notesMasterIdLst>
  <p:handoutMasterIdLst>
    <p:handoutMasterId r:id="rId90"/>
  </p:handoutMasterIdLst>
  <p:sldIdLst>
    <p:sldId id="256" r:id="rId2"/>
    <p:sldId id="384" r:id="rId3"/>
    <p:sldId id="385" r:id="rId4"/>
    <p:sldId id="386" r:id="rId5"/>
    <p:sldId id="387" r:id="rId6"/>
    <p:sldId id="458" r:id="rId7"/>
    <p:sldId id="459" r:id="rId8"/>
    <p:sldId id="460" r:id="rId9"/>
    <p:sldId id="388" r:id="rId10"/>
    <p:sldId id="390" r:id="rId11"/>
    <p:sldId id="391" r:id="rId12"/>
    <p:sldId id="392" r:id="rId13"/>
    <p:sldId id="393" r:id="rId14"/>
    <p:sldId id="394" r:id="rId15"/>
    <p:sldId id="395" r:id="rId16"/>
    <p:sldId id="397" r:id="rId17"/>
    <p:sldId id="396"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329" r:id="rId39"/>
    <p:sldId id="436" r:id="rId40"/>
    <p:sldId id="438" r:id="rId41"/>
    <p:sldId id="437" r:id="rId42"/>
    <p:sldId id="439" r:id="rId43"/>
    <p:sldId id="441" r:id="rId44"/>
    <p:sldId id="442" r:id="rId45"/>
    <p:sldId id="443" r:id="rId46"/>
    <p:sldId id="444" r:id="rId47"/>
    <p:sldId id="445" r:id="rId48"/>
    <p:sldId id="446" r:id="rId49"/>
    <p:sldId id="451" r:id="rId50"/>
    <p:sldId id="452" r:id="rId51"/>
    <p:sldId id="450" r:id="rId52"/>
    <p:sldId id="453" r:id="rId53"/>
    <p:sldId id="457" r:id="rId54"/>
    <p:sldId id="454" r:id="rId55"/>
    <p:sldId id="455" r:id="rId56"/>
    <p:sldId id="456" r:id="rId57"/>
    <p:sldId id="313" r:id="rId58"/>
    <p:sldId id="271" r:id="rId59"/>
    <p:sldId id="320" r:id="rId60"/>
    <p:sldId id="332" r:id="rId61"/>
    <p:sldId id="333" r:id="rId62"/>
    <p:sldId id="334" r:id="rId63"/>
    <p:sldId id="335" r:id="rId64"/>
    <p:sldId id="337" r:id="rId65"/>
    <p:sldId id="338"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434" r:id="rId83"/>
    <p:sldId id="435" r:id="rId84"/>
    <p:sldId id="440" r:id="rId85"/>
    <p:sldId id="447" r:id="rId86"/>
    <p:sldId id="448" r:id="rId87"/>
    <p:sldId id="449" r:id="rId88"/>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5407" autoAdjust="0"/>
  </p:normalViewPr>
  <p:slideViewPr>
    <p:cSldViewPr>
      <p:cViewPr varScale="1">
        <p:scale>
          <a:sx n="98" d="100"/>
          <a:sy n="98" d="100"/>
        </p:scale>
        <p:origin x="210" y="84"/>
      </p:cViewPr>
      <p:guideLst>
        <p:guide pos="3840"/>
        <p:guide orient="horz" pos="2160"/>
      </p:guideLst>
    </p:cSldViewPr>
  </p:slideViewPr>
  <p:outlineViewPr>
    <p:cViewPr>
      <p:scale>
        <a:sx n="33" d="100"/>
        <a:sy n="33" d="100"/>
      </p:scale>
      <p:origin x="0" y="-2370"/>
    </p:cViewPr>
  </p:outlineViewPr>
  <p:notesTextViewPr>
    <p:cViewPr>
      <p:scale>
        <a:sx n="1" d="1"/>
        <a:sy n="1" d="1"/>
      </p:scale>
      <p:origin x="0" y="0"/>
    </p:cViewPr>
  </p:notesTextViewPr>
  <p:notesViewPr>
    <p:cSldViewPr showGuides="1">
      <p:cViewPr varScale="1">
        <p:scale>
          <a:sx n="80" d="100"/>
          <a:sy n="80" d="100"/>
        </p:scale>
        <p:origin x="320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A50CBC-8F27-4571-9CF4-87917B3DA01C}" type="datetime1">
              <a:rPr lang="ru-RU" smtClean="0"/>
              <a:t>16.03.2022</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ru-RU" smtClean="0"/>
              <a:t>‹#›</a:t>
            </a:fld>
            <a:endParaRPr lang="ru-RU"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871763A-5E33-45E3-A8F2-56DFE0C2155C}" type="datetime1">
              <a:rPr lang="ru-RU" noProof="0" smtClean="0"/>
              <a:t>16.03.2022</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ru-RU" noProof="0" smtClean="0"/>
              <a:t>‹#›</a:t>
            </a:fld>
            <a:endParaRPr lang="ru-RU"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a:t>
            </a:fld>
            <a:endParaRPr lang="ru-RU" noProof="0" dirty="0"/>
          </a:p>
        </p:txBody>
      </p:sp>
    </p:spTree>
    <p:extLst>
      <p:ext uri="{BB962C8B-B14F-4D97-AF65-F5344CB8AC3E}">
        <p14:creationId xmlns:p14="http://schemas.microsoft.com/office/powerpoint/2010/main" val="3235734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7" name="Рисунок 6" descr="Линия электрокардиограммы"/>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9EEFEAE4-C28C-4D92-9EE7-D62CEDC101DF}" type="datetime1">
              <a:rPr lang="ru-RU" smtClean="0"/>
              <a:t>16.03.2022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descr="Прямоугольник"/>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Вертикальный заголовок 1"/>
          <p:cNvSpPr>
            <a:spLocks noGrp="1"/>
          </p:cNvSpPr>
          <p:nvPr>
            <p:ph type="title" orient="vert"/>
          </p:nvPr>
        </p:nvSpPr>
        <p:spPr>
          <a:xfrm>
            <a:off x="10058399" y="457201"/>
            <a:ext cx="2057401" cy="5943600"/>
          </a:xfrm>
        </p:spPr>
        <p:txBody>
          <a:bodyPr vert="eaVert"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a:xfrm>
            <a:off x="609600" y="457200"/>
            <a:ext cx="9067800" cy="5943599"/>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C35976BF-C51C-4515-9E22-BF2015252BD8}" type="datetime1">
              <a:rPr lang="ru-RU" smtClean="0"/>
              <a:t>16.03.2022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Объект 2"/>
          <p:cNvSpPr>
            <a:spLocks noGrp="1"/>
          </p:cNvSpPr>
          <p:nvPr>
            <p:ph idx="1"/>
          </p:nvPr>
        </p:nvSpPr>
        <p:spPr/>
        <p:txBody>
          <a:bodyPr rtlCol="0"/>
          <a:lstStyle>
            <a:lvl5pPr>
              <a:defRPr/>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72242D3C-8192-478D-9985-D3160EF3F3C3}" type="datetime1">
              <a:rPr lang="ru-RU" smtClean="0"/>
              <a:t>16.03.2022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Заголовок раздела">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Прямоугольник 6" descr="Прямоугольник"/>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1066800" y="1828800"/>
            <a:ext cx="7772400" cy="3177380"/>
          </a:xfrm>
        </p:spPr>
        <p:txBody>
          <a:bodyPr rtlCol="0" anchor="b">
            <a:normAutofit/>
          </a:bodyPr>
          <a:lstStyle>
            <a:lvl1pPr rtl="0">
              <a:lnSpc>
                <a:spcPct val="80000"/>
              </a:lnSpc>
              <a:defRPr sz="5400"/>
            </a:lvl1pPr>
          </a:lstStyle>
          <a:p>
            <a:pPr rtl="0"/>
            <a:r>
              <a:rPr lang="ru-RU"/>
              <a:t>Образец заголовка</a:t>
            </a:r>
            <a:endParaRPr lang="ru-RU" dirty="0"/>
          </a:p>
        </p:txBody>
      </p:sp>
      <p:sp>
        <p:nvSpPr>
          <p:cNvPr id="3" name="Замещающий текст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ru-RU"/>
              <a:t>Образец текста</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Объект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Объект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5" name="Дата 4"/>
          <p:cNvSpPr>
            <a:spLocks noGrp="1"/>
          </p:cNvSpPr>
          <p:nvPr>
            <p:ph type="dt" sz="half" idx="10"/>
          </p:nvPr>
        </p:nvSpPr>
        <p:spPr/>
        <p:txBody>
          <a:bodyPr rtlCol="0"/>
          <a:lstStyle/>
          <a:p>
            <a:pPr rtl="0"/>
            <a:fld id="{DA6D9427-7660-4399-80F6-CD7B8B8E5C35}" type="datetime1">
              <a:rPr lang="ru-RU" smtClean="0"/>
              <a:t>16.03.2022</a:t>
            </a:fld>
            <a:endParaRPr lang="ru-RU" dirty="0"/>
          </a:p>
        </p:txBody>
      </p:sp>
      <p:sp>
        <p:nvSpPr>
          <p:cNvPr id="7" name="Номер слайда 6"/>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Текст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Текст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7" name="Дата 6"/>
          <p:cNvSpPr>
            <a:spLocks noGrp="1"/>
          </p:cNvSpPr>
          <p:nvPr>
            <p:ph type="dt" sz="half" idx="10"/>
          </p:nvPr>
        </p:nvSpPr>
        <p:spPr/>
        <p:txBody>
          <a:bodyPr rtlCol="0"/>
          <a:lstStyle/>
          <a:p>
            <a:pPr rtl="0"/>
            <a:fld id="{21980393-315E-4AB9-9FE2-63E995E945C8}" type="datetime1">
              <a:rPr lang="ru-RU" smtClean="0"/>
              <a:t>16.03.2022</a:t>
            </a:fld>
            <a:endParaRPr lang="ru-RU" dirty="0"/>
          </a:p>
        </p:txBody>
      </p:sp>
      <p:sp>
        <p:nvSpPr>
          <p:cNvPr id="9" name="Номер слайда 8"/>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3" name="Дата 2"/>
          <p:cNvSpPr>
            <a:spLocks noGrp="1"/>
          </p:cNvSpPr>
          <p:nvPr>
            <p:ph type="dt" sz="half" idx="10"/>
          </p:nvPr>
        </p:nvSpPr>
        <p:spPr/>
        <p:txBody>
          <a:bodyPr rtlCol="0"/>
          <a:lstStyle/>
          <a:p>
            <a:pPr rtl="0"/>
            <a:fld id="{79D32718-8B06-4985-8D7D-9E16F3F044C8}" type="datetime1">
              <a:rPr lang="ru-RU" smtClean="0"/>
              <a:t>16.03.2022</a:t>
            </a:fld>
            <a:endParaRPr lang="ru-RU" dirty="0"/>
          </a:p>
        </p:txBody>
      </p:sp>
      <p:sp>
        <p:nvSpPr>
          <p:cNvPr id="5" name="Номер слайда 4"/>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rtlCol="0"/>
          <a:lstStyle/>
          <a:p>
            <a:pPr rtl="0"/>
            <a:endParaRPr lang="ru-RU" dirty="0"/>
          </a:p>
        </p:txBody>
      </p:sp>
      <p:sp>
        <p:nvSpPr>
          <p:cNvPr id="2" name="Дата 1"/>
          <p:cNvSpPr>
            <a:spLocks noGrp="1"/>
          </p:cNvSpPr>
          <p:nvPr>
            <p:ph type="dt" sz="half" idx="10"/>
          </p:nvPr>
        </p:nvSpPr>
        <p:spPr/>
        <p:txBody>
          <a:bodyPr rtlCol="0"/>
          <a:lstStyle/>
          <a:p>
            <a:pPr rtl="0"/>
            <a:fld id="{68115AB6-67B4-4D7E-9378-C270C29E4245}" type="datetime1">
              <a:rPr lang="ru-RU" smtClean="0"/>
              <a:t>16.03.2022</a:t>
            </a:fld>
            <a:endParaRPr lang="ru-RU" dirty="0"/>
          </a:p>
        </p:txBody>
      </p:sp>
      <p:sp>
        <p:nvSpPr>
          <p:cNvPr id="4" name="Номер слайда 3"/>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270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Объект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Текст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524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требуется добавить."/>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ru-RU" dirty="0"/>
          </a:p>
        </p:txBody>
      </p:sp>
      <p:sp>
        <p:nvSpPr>
          <p:cNvPr id="4" name="Текст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красная полоса" descr="Красная полоса"/>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ru-RU" noProof="0" dirty="0"/>
              <a:t>Образец заголовка</a:t>
            </a:r>
          </a:p>
        </p:txBody>
      </p:sp>
      <p:sp>
        <p:nvSpPr>
          <p:cNvPr id="3" name="Замещающий текст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ru-RU" noProof="0" dirty="0"/>
          </a:p>
        </p:txBody>
      </p:sp>
      <p:sp>
        <p:nvSpPr>
          <p:cNvPr id="4" name="Дата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3FDB9577-6D70-481F-BBF8-A759884E5182}" type="datetime1">
              <a:rPr lang="ru-RU" noProof="0" smtClean="0"/>
              <a:t>16.03.2022</a:t>
            </a:fld>
            <a:endParaRPr lang="ru-RU" noProof="0" dirty="0"/>
          </a:p>
        </p:txBody>
      </p:sp>
      <p:sp>
        <p:nvSpPr>
          <p:cNvPr id="6" name="Номер слайда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ru-RU" noProof="0" smtClean="0"/>
              <a:pPr/>
              <a:t>‹#›</a:t>
            </a:fld>
            <a:endParaRPr lang="ru-RU"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ufluidix.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07368" y="1828800"/>
            <a:ext cx="4824536" cy="3177380"/>
          </a:xfrm>
        </p:spPr>
        <p:txBody>
          <a:bodyPr rtlCol="0"/>
          <a:lstStyle/>
          <a:p>
            <a:pPr rtl="0"/>
            <a:r>
              <a:rPr lang="ru-RU" dirty="0"/>
              <a:t>Биоматериалы и биомеханика ткани</a:t>
            </a:r>
          </a:p>
        </p:txBody>
      </p:sp>
      <p:sp>
        <p:nvSpPr>
          <p:cNvPr id="3" name="Подзаголовок 2"/>
          <p:cNvSpPr>
            <a:spLocks noGrp="1"/>
          </p:cNvSpPr>
          <p:nvPr>
            <p:ph type="subTitle" idx="1"/>
          </p:nvPr>
        </p:nvSpPr>
        <p:spPr/>
        <p:txBody>
          <a:bodyPr rtlCol="0"/>
          <a:lstStyle/>
          <a:p>
            <a:pPr rtl="0"/>
            <a:r>
              <a:rPr lang="ru-RU" sz="1800" b="1" dirty="0">
                <a:effectLst/>
                <a:latin typeface="Times New Roman" panose="02020603050405020304" pitchFamily="18" charset="0"/>
                <a:ea typeface="Times New Roman" panose="02020603050405020304" pitchFamily="18" charset="0"/>
              </a:rPr>
              <a:t>Тема 2.</a:t>
            </a:r>
            <a:r>
              <a:rPr lang="en-US" sz="1800" b="1" dirty="0">
                <a:effectLst/>
                <a:latin typeface="Times New Roman" panose="02020603050405020304" pitchFamily="18" charset="0"/>
                <a:ea typeface="Times New Roman" panose="02020603050405020304" pitchFamily="18" charset="0"/>
              </a:rPr>
              <a:t>2</a:t>
            </a:r>
            <a:endParaRPr lang="ru-RU" dirty="0"/>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33D8A0-9A3E-46F4-8CEA-1193921B58A2}"/>
              </a:ext>
            </a:extLst>
          </p:cNvPr>
          <p:cNvSpPr>
            <a:spLocks noGrp="1"/>
          </p:cNvSpPr>
          <p:nvPr>
            <p:ph type="title"/>
          </p:nvPr>
        </p:nvSpPr>
        <p:spPr/>
        <p:txBody>
          <a:bodyPr/>
          <a:lstStyle/>
          <a:p>
            <a:r>
              <a:rPr lang="ru-RU" dirty="0"/>
              <a:t>КАТАЛИЗАТОР РЕАКЦИИ ВОССТАНОВЛЕНИЯ КИСЛОРОДА</a:t>
            </a:r>
          </a:p>
        </p:txBody>
      </p:sp>
      <p:sp>
        <p:nvSpPr>
          <p:cNvPr id="6" name="TextBox 5">
            <a:extLst>
              <a:ext uri="{FF2B5EF4-FFF2-40B4-BE49-F238E27FC236}">
                <a16:creationId xmlns:a16="http://schemas.microsoft.com/office/drawing/2014/main" id="{F013949D-85E1-49C6-B0F6-9FCE1A8BC607}"/>
              </a:ext>
            </a:extLst>
          </p:cNvPr>
          <p:cNvSpPr txBox="1"/>
          <p:nvPr/>
        </p:nvSpPr>
        <p:spPr>
          <a:xfrm>
            <a:off x="5663952" y="1988840"/>
            <a:ext cx="6097604" cy="3693319"/>
          </a:xfrm>
          <a:prstGeom prst="rect">
            <a:avLst/>
          </a:prstGeom>
          <a:noFill/>
        </p:spPr>
        <p:txBody>
          <a:bodyPr wrap="square">
            <a:spAutoFit/>
          </a:bodyPr>
          <a:lstStyle/>
          <a:p>
            <a:r>
              <a:rPr lang="ru-RU" dirty="0"/>
              <a:t>Кук и его коллеги изготовили </a:t>
            </a:r>
            <a:r>
              <a:rPr lang="ru-RU" dirty="0" err="1"/>
              <a:t>самособирающуюся</a:t>
            </a:r>
            <a:r>
              <a:rPr lang="ru-RU" dirty="0"/>
              <a:t> кобальтовую </a:t>
            </a:r>
            <a:r>
              <a:rPr lang="ru-RU" dirty="0" err="1"/>
              <a:t>порфириновую</a:t>
            </a:r>
            <a:r>
              <a:rPr lang="ru-RU" dirty="0"/>
              <a:t> призму, которая действовала как катализатор реакции восстановления кислорода [ 139 ]. Кобальт-</a:t>
            </a:r>
            <a:r>
              <a:rPr lang="ru-RU" dirty="0" err="1"/>
              <a:t>порфириновая</a:t>
            </a:r>
            <a:r>
              <a:rPr lang="ru-RU" dirty="0"/>
              <a:t> призма, содержащая два Co(II) -тетра (мезо-4-пиридил)</a:t>
            </a:r>
            <a:r>
              <a:rPr lang="ru-RU" dirty="0" err="1"/>
              <a:t>порфиринатных</a:t>
            </a:r>
            <a:r>
              <a:rPr lang="ru-RU" dirty="0"/>
              <a:t> звенья и четыре арен-Ru клипсы, прошедшие одну стадию самосборки без каких-либо процессов хроматографической очистки, продемонстрировала повышенную частоту оборотов и успешный катализ кислорода. восстановление почти исключительно до перекиси водорода (90%). Представленный пример выгоден в хорошо продуманной стратегии самосборки для создания </a:t>
            </a:r>
            <a:r>
              <a:rPr lang="ru-RU" dirty="0" err="1"/>
              <a:t>полиядерных</a:t>
            </a:r>
            <a:r>
              <a:rPr lang="ru-RU" dirty="0"/>
              <a:t> катализаторов.</a:t>
            </a:r>
          </a:p>
        </p:txBody>
      </p:sp>
      <p:pic>
        <p:nvPicPr>
          <p:cNvPr id="21506" name="Picture 2" descr="Abstract Image">
            <a:extLst>
              <a:ext uri="{FF2B5EF4-FFF2-40B4-BE49-F238E27FC236}">
                <a16:creationId xmlns:a16="http://schemas.microsoft.com/office/drawing/2014/main" id="{C6A860E7-F036-4FA9-AA81-394E193F8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2067218"/>
            <a:ext cx="47625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10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F5FDE-518F-4061-B1AE-F4A1EACF70BF}"/>
              </a:ext>
            </a:extLst>
          </p:cNvPr>
          <p:cNvSpPr>
            <a:spLocks noGrp="1"/>
          </p:cNvSpPr>
          <p:nvPr>
            <p:ph type="title"/>
          </p:nvPr>
        </p:nvSpPr>
        <p:spPr/>
        <p:txBody>
          <a:bodyPr/>
          <a:lstStyle/>
          <a:p>
            <a:r>
              <a:rPr lang="ru-RU" dirty="0"/>
              <a:t>КОТТОН ЭФФЕКТ</a:t>
            </a:r>
          </a:p>
        </p:txBody>
      </p:sp>
      <p:sp>
        <p:nvSpPr>
          <p:cNvPr id="4" name="TextBox 3">
            <a:extLst>
              <a:ext uri="{FF2B5EF4-FFF2-40B4-BE49-F238E27FC236}">
                <a16:creationId xmlns:a16="http://schemas.microsoft.com/office/drawing/2014/main" id="{3516D8E6-E4BF-481B-8A0A-0FECA654E794}"/>
              </a:ext>
            </a:extLst>
          </p:cNvPr>
          <p:cNvSpPr txBox="1"/>
          <p:nvPr/>
        </p:nvSpPr>
        <p:spPr>
          <a:xfrm>
            <a:off x="4713045" y="3429000"/>
            <a:ext cx="6745676" cy="2862322"/>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Динамические конформационные изменения при</a:t>
            </a:r>
            <a:r>
              <a:rPr lang="ru-RU" sz="1800" dirty="0">
                <a:solidFill>
                  <a:srgbClr val="000000"/>
                </a:solidFill>
                <a:effectLst/>
                <a:ea typeface="Microsoft Sans Serif" panose="020B0604020202020204" pitchFamily="34" charset="0"/>
              </a:rPr>
              <a:t> самосборке могут настраивать хиральную чувствительность вокруг комплексов переходных металлов , как продемонстрировали </a:t>
            </a:r>
            <a:r>
              <a:rPr lang="ru-RU" sz="1800" dirty="0" err="1">
                <a:solidFill>
                  <a:srgbClr val="000000"/>
                </a:solidFill>
                <a:effectLst/>
                <a:ea typeface="Microsoft Sans Serif" panose="020B0604020202020204" pitchFamily="34" charset="0"/>
              </a:rPr>
              <a:t>Шинода</a:t>
            </a:r>
            <a:r>
              <a:rPr lang="ru-RU" sz="1800" dirty="0">
                <a:solidFill>
                  <a:srgbClr val="000000"/>
                </a:solidFill>
                <a:effectLst/>
                <a:ea typeface="Microsoft Sans Serif" panose="020B0604020202020204" pitchFamily="34" charset="0"/>
              </a:rPr>
              <a:t> и др. [ 140 ]. В этой работе </a:t>
            </a:r>
            <a:r>
              <a:rPr lang="ru-RU" sz="1800" dirty="0" err="1">
                <a:solidFill>
                  <a:srgbClr val="000000"/>
                </a:solidFill>
                <a:effectLst/>
                <a:ea typeface="Microsoft Sans Serif" panose="020B0604020202020204" pitchFamily="34" charset="0"/>
              </a:rPr>
              <a:t>pH</a:t>
            </a:r>
            <a:r>
              <a:rPr lang="ru-RU" sz="1800" dirty="0">
                <a:solidFill>
                  <a:srgbClr val="000000"/>
                </a:solidFill>
                <a:effectLst/>
                <a:ea typeface="Microsoft Sans Serif" panose="020B0604020202020204" pitchFamily="34" charset="0"/>
              </a:rPr>
              <a:t>- зависимые эффекты Коттона кругового дихроизма в полосах </a:t>
            </a:r>
            <a:r>
              <a:rPr lang="ru-RU" sz="1800" dirty="0" err="1">
                <a:solidFill>
                  <a:srgbClr val="000000"/>
                </a:solidFill>
                <a:effectLst/>
                <a:ea typeface="Microsoft Sans Serif" panose="020B0604020202020204" pitchFamily="34" charset="0"/>
              </a:rPr>
              <a:t>dd</a:t>
            </a:r>
            <a:r>
              <a:rPr lang="ru-RU" sz="1800" dirty="0">
                <a:solidFill>
                  <a:srgbClr val="000000"/>
                </a:solidFill>
                <a:effectLst/>
                <a:ea typeface="Microsoft Sans Serif" panose="020B0604020202020204" pitchFamily="34" charset="0"/>
              </a:rPr>
              <a:t>-перехода сборки 1,4,7-триазациклононана с тремя плечами сложного эфира холестерина были значительно усилены из-за стерического взаимодействия между соседними комплексами . Неожиданное взаимное влияние собранных сложных частиц чутко изменяет электронные свойства молекул.</a:t>
            </a:r>
            <a:endParaRPr lang="ru-RU" dirty="0"/>
          </a:p>
        </p:txBody>
      </p:sp>
      <p:pic>
        <p:nvPicPr>
          <p:cNvPr id="22530" name="Picture 2" descr="ars.els-cdn.com/content/image/3-s2.0-B978008095...">
            <a:extLst>
              <a:ext uri="{FF2B5EF4-FFF2-40B4-BE49-F238E27FC236}">
                <a16:creationId xmlns:a16="http://schemas.microsoft.com/office/drawing/2014/main" id="{A6CCCCC9-75DD-4623-8E72-D1406C278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276872"/>
            <a:ext cx="3914775" cy="3524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6BDE6-FD2E-45DC-8AD2-95A0F05E8AFD}"/>
              </a:ext>
            </a:extLst>
          </p:cNvPr>
          <p:cNvSpPr txBox="1"/>
          <p:nvPr/>
        </p:nvSpPr>
        <p:spPr>
          <a:xfrm>
            <a:off x="4744403" y="1906071"/>
            <a:ext cx="6097604" cy="923330"/>
          </a:xfrm>
          <a:prstGeom prst="rect">
            <a:avLst/>
          </a:prstGeom>
          <a:noFill/>
        </p:spPr>
        <p:txBody>
          <a:bodyPr wrap="square">
            <a:spAutoFit/>
          </a:bodyPr>
          <a:lstStyle/>
          <a:p>
            <a:r>
              <a:rPr lang="ru-RU" dirty="0"/>
              <a:t>Эффект Коттона в физике — это характерное изменение оптической вращательной дисперсии и/или кругового дихроизма вблизи полосы поглощения вещества. </a:t>
            </a:r>
          </a:p>
        </p:txBody>
      </p:sp>
    </p:spTree>
    <p:extLst>
      <p:ext uri="{BB962C8B-B14F-4D97-AF65-F5344CB8AC3E}">
        <p14:creationId xmlns:p14="http://schemas.microsoft.com/office/powerpoint/2010/main" val="30818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3C7BF5-F65D-4F1D-A590-9FE9EB157C87}"/>
              </a:ext>
            </a:extLst>
          </p:cNvPr>
          <p:cNvSpPr>
            <a:spLocks noGrp="1"/>
          </p:cNvSpPr>
          <p:nvPr>
            <p:ph type="title"/>
          </p:nvPr>
        </p:nvSpPr>
        <p:spPr/>
        <p:txBody>
          <a:bodyPr/>
          <a:lstStyle/>
          <a:p>
            <a:r>
              <a:rPr lang="ru-RU" dirty="0"/>
              <a:t>САМОСБОРКА МАЛЫХ МОЛЕКУЛЯРНЫХ ЗВЕНЬЕВ</a:t>
            </a:r>
          </a:p>
        </p:txBody>
      </p:sp>
      <p:sp>
        <p:nvSpPr>
          <p:cNvPr id="6" name="TextBox 5">
            <a:extLst>
              <a:ext uri="{FF2B5EF4-FFF2-40B4-BE49-F238E27FC236}">
                <a16:creationId xmlns:a16="http://schemas.microsoft.com/office/drawing/2014/main" id="{341EB95A-BF25-4933-8885-7D8CB07E4A76}"/>
              </a:ext>
            </a:extLst>
          </p:cNvPr>
          <p:cNvSpPr txBox="1"/>
          <p:nvPr/>
        </p:nvSpPr>
        <p:spPr>
          <a:xfrm>
            <a:off x="5447928" y="1700808"/>
            <a:ext cx="6097604" cy="5078313"/>
          </a:xfrm>
          <a:prstGeom prst="rect">
            <a:avLst/>
          </a:prstGeom>
          <a:noFill/>
        </p:spPr>
        <p:txBody>
          <a:bodyPr wrap="square">
            <a:spAutoFit/>
          </a:bodyPr>
          <a:lstStyle/>
          <a:p>
            <a:r>
              <a:rPr lang="ru-RU" dirty="0"/>
              <a:t>Самосборка малых молекулярных звеньев является полезной стратегией для формирования материалов с регулируемой структурой. Хилл и его коллеги продемонстрировали хорошо контролируемое получение </a:t>
            </a:r>
            <a:r>
              <a:rPr lang="ru-RU" dirty="0" err="1"/>
              <a:t>пиразинаценовых</a:t>
            </a:r>
            <a:r>
              <a:rPr lang="ru-RU" dirty="0"/>
              <a:t> нанотрубок с использованием производного </a:t>
            </a:r>
            <a:r>
              <a:rPr lang="ru-RU" dirty="0" err="1"/>
              <a:t>пентацена</a:t>
            </a:r>
            <a:r>
              <a:rPr lang="ru-RU" dirty="0"/>
              <a:t>, 6,13-бис(1-н-додецил)-[</a:t>
            </a:r>
            <a:r>
              <a:rPr lang="ru-RU" dirty="0" err="1"/>
              <a:t>a,c,l,n</a:t>
            </a:r>
            <a:r>
              <a:rPr lang="ru-RU" dirty="0"/>
              <a:t>]-тетрабензо-5,6,7. ,12,13,14- </a:t>
            </a:r>
            <a:r>
              <a:rPr lang="ru-RU" dirty="0" err="1"/>
              <a:t>гексазапентацен</a:t>
            </a:r>
            <a:r>
              <a:rPr lang="ru-RU" dirty="0"/>
              <a:t> в виде небольшой молекулярной единицы [ 141 ]. В этом процессе самосборки первоначально формировался двумерный ленточный объект шириной 130 </a:t>
            </a:r>
            <a:r>
              <a:rPr lang="ru-RU" dirty="0" err="1"/>
              <a:t>нм</a:t>
            </a:r>
            <a:r>
              <a:rPr lang="ru-RU" dirty="0"/>
              <a:t>, который затем преобразовывался в полую цилиндрическую форму (диаметром 150–200 ¬</a:t>
            </a:r>
            <a:r>
              <a:rPr lang="ru-RU" dirty="0" err="1"/>
              <a:t>нм</a:t>
            </a:r>
            <a:r>
              <a:rPr lang="ru-RU" dirty="0"/>
              <a:t> и длиной более 10 мкм ) путем спирального скручивания первоначально сформированной ленты. . Части хромофора образуют J-агрегаты. Ожидается, что самосборка этого богатого азотом аналога </a:t>
            </a:r>
            <a:r>
              <a:rPr lang="ru-RU" dirty="0" err="1"/>
              <a:t>пентацена</a:t>
            </a:r>
            <a:r>
              <a:rPr lang="ru-RU" dirty="0"/>
              <a:t> будет демонстрировать свойства, значительно </a:t>
            </a:r>
            <a:r>
              <a:rPr lang="fy-NL" sz="1800" dirty="0">
                <a:solidFill>
                  <a:srgbClr val="000000"/>
                </a:solidFill>
                <a:effectLst/>
                <a:latin typeface="Microsoft Sans Serif" panose="020B0604020202020204" pitchFamily="34" charset="0"/>
                <a:ea typeface="Microsoft Sans Serif" panose="020B0604020202020204" pitchFamily="34" charset="0"/>
              </a:rPr>
              <a:t>отличающиеся от исходных неагрегированных элементарных молекул.</a:t>
            </a:r>
            <a:endParaRPr lang="ru-RU" dirty="0"/>
          </a:p>
        </p:txBody>
      </p:sp>
      <p:pic>
        <p:nvPicPr>
          <p:cNvPr id="8" name="Рисунок 7">
            <a:extLst>
              <a:ext uri="{FF2B5EF4-FFF2-40B4-BE49-F238E27FC236}">
                <a16:creationId xmlns:a16="http://schemas.microsoft.com/office/drawing/2014/main" id="{741F5DE2-DB83-4F37-BD64-D96DD7DF3C7D}"/>
              </a:ext>
            </a:extLst>
          </p:cNvPr>
          <p:cNvPicPr>
            <a:picLocks noChangeAspect="1"/>
          </p:cNvPicPr>
          <p:nvPr/>
        </p:nvPicPr>
        <p:blipFill>
          <a:blip r:embed="rId2"/>
          <a:stretch>
            <a:fillRect/>
          </a:stretch>
        </p:blipFill>
        <p:spPr>
          <a:xfrm>
            <a:off x="335360" y="1772816"/>
            <a:ext cx="4205803" cy="4801315"/>
          </a:xfrm>
          <a:prstGeom prst="rect">
            <a:avLst/>
          </a:prstGeom>
        </p:spPr>
      </p:pic>
    </p:spTree>
    <p:extLst>
      <p:ext uri="{BB962C8B-B14F-4D97-AF65-F5344CB8AC3E}">
        <p14:creationId xmlns:p14="http://schemas.microsoft.com/office/powerpoint/2010/main" val="233961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409BD6-B017-47CE-AD56-E903827103E6}"/>
              </a:ext>
            </a:extLst>
          </p:cNvPr>
          <p:cNvSpPr>
            <a:spLocks noGrp="1"/>
          </p:cNvSpPr>
          <p:nvPr>
            <p:ph type="title"/>
          </p:nvPr>
        </p:nvSpPr>
        <p:spPr/>
        <p:txBody>
          <a:bodyPr/>
          <a:lstStyle/>
          <a:p>
            <a:r>
              <a:rPr lang="ru-RU" dirty="0"/>
              <a:t>НАНОЧЕШУЙКИ</a:t>
            </a:r>
          </a:p>
        </p:txBody>
      </p:sp>
      <p:sp>
        <p:nvSpPr>
          <p:cNvPr id="6" name="TextBox 5">
            <a:extLst>
              <a:ext uri="{FF2B5EF4-FFF2-40B4-BE49-F238E27FC236}">
                <a16:creationId xmlns:a16="http://schemas.microsoft.com/office/drawing/2014/main" id="{AF2E824C-8064-4B71-8B54-148EF5C87903}"/>
              </a:ext>
            </a:extLst>
          </p:cNvPr>
          <p:cNvSpPr txBox="1"/>
          <p:nvPr/>
        </p:nvSpPr>
        <p:spPr>
          <a:xfrm>
            <a:off x="407368" y="5101449"/>
            <a:ext cx="11521280" cy="1754326"/>
          </a:xfrm>
          <a:prstGeom prst="rect">
            <a:avLst/>
          </a:prstGeom>
          <a:noFill/>
        </p:spPr>
        <p:txBody>
          <a:bodyPr wrap="square">
            <a:spAutoFit/>
          </a:bodyPr>
          <a:lstStyle/>
          <a:p>
            <a:r>
              <a:rPr lang="ru-RU" dirty="0"/>
              <a:t>Наканиши и др. успешно получили иерархические наноархитектуры путем самосборки производных C</a:t>
            </a:r>
            <a:r>
              <a:rPr lang="ru-RU" baseline="-25000" dirty="0"/>
              <a:t>60</a:t>
            </a:r>
            <a:r>
              <a:rPr lang="ru-RU" dirty="0"/>
              <a:t> с различным количеством длинных углеводородных цепей и полуперфторалкильных хвостов [ 159 ] . Трехмерные микрочастицы с наночешуйками на внешней поверхности или микрочастицы с множеством пластинчатых звеньев были получены путем самосборки углеводородно-разветвленных производных С</a:t>
            </a:r>
            <a:r>
              <a:rPr lang="ru-RU" baseline="-25000" dirty="0"/>
              <a:t>60</a:t>
            </a:r>
            <a:r>
              <a:rPr lang="ru-RU" dirty="0"/>
              <a:t> . С другой стороны, производное C</a:t>
            </a:r>
            <a:r>
              <a:rPr lang="ru-RU" baseline="-25000" dirty="0"/>
              <a:t>60</a:t>
            </a:r>
            <a:r>
              <a:rPr lang="ru-RU" dirty="0"/>
              <a:t> с полуперфторалкильными цепями обеспечивает поверхности с хорошими водоотталкивающими свойствами.</a:t>
            </a:r>
          </a:p>
        </p:txBody>
      </p:sp>
      <p:pic>
        <p:nvPicPr>
          <p:cNvPr id="23554" name="Picture 2" descr="Graphical abstract: Superstructures and superhydrophobic property in hierarchical organized architectures of fullerenes bearing long alkyl tails">
            <a:extLst>
              <a:ext uri="{FF2B5EF4-FFF2-40B4-BE49-F238E27FC236}">
                <a16:creationId xmlns:a16="http://schemas.microsoft.com/office/drawing/2014/main" id="{4053B6B2-4BD9-43D9-8006-EB0AC70CF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695917"/>
            <a:ext cx="8856984" cy="337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55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BA8767-8126-4D3E-A4E2-27EBC1EBE4B9}"/>
              </a:ext>
            </a:extLst>
          </p:cNvPr>
          <p:cNvSpPr>
            <a:spLocks noGrp="1"/>
          </p:cNvSpPr>
          <p:nvPr>
            <p:ph type="title"/>
          </p:nvPr>
        </p:nvSpPr>
        <p:spPr/>
        <p:txBody>
          <a:bodyPr/>
          <a:lstStyle/>
          <a:p>
            <a:r>
              <a:rPr lang="ru-RU" dirty="0"/>
              <a:t>НЕРАВНОВЕСНЫЕ ПРОЦЕССЫ САМОСБОРКИ</a:t>
            </a:r>
          </a:p>
        </p:txBody>
      </p:sp>
      <p:sp>
        <p:nvSpPr>
          <p:cNvPr id="6" name="TextBox 5">
            <a:extLst>
              <a:ext uri="{FF2B5EF4-FFF2-40B4-BE49-F238E27FC236}">
                <a16:creationId xmlns:a16="http://schemas.microsoft.com/office/drawing/2014/main" id="{460EF428-A45B-4414-8507-7BDAEA67C7D3}"/>
              </a:ext>
            </a:extLst>
          </p:cNvPr>
          <p:cNvSpPr txBox="1"/>
          <p:nvPr/>
        </p:nvSpPr>
        <p:spPr>
          <a:xfrm>
            <a:off x="-48344" y="5380672"/>
            <a:ext cx="12288688" cy="1477328"/>
          </a:xfrm>
          <a:prstGeom prst="rect">
            <a:avLst/>
          </a:prstGeom>
          <a:noFill/>
        </p:spPr>
        <p:txBody>
          <a:bodyPr wrap="square">
            <a:spAutoFit/>
          </a:bodyPr>
          <a:lstStyle/>
          <a:p>
            <a:r>
              <a:rPr lang="ru-RU" dirty="0" err="1"/>
              <a:t>Безениус</a:t>
            </a:r>
            <a:r>
              <a:rPr lang="ru-RU" dirty="0"/>
              <a:t> и его коллеги продемонстрировали поэтапную самосборку Au(I)-</a:t>
            </a:r>
            <a:r>
              <a:rPr lang="ru-RU" dirty="0" err="1"/>
              <a:t>металлопептида</a:t>
            </a:r>
            <a:r>
              <a:rPr lang="ru-RU" dirty="0"/>
              <a:t> в воде [ 144 ]. Эта молекулярная единица сначала кинетически собиралась в метастабильные </a:t>
            </a:r>
            <a:r>
              <a:rPr lang="ru-RU" dirty="0" err="1"/>
              <a:t>наностержни</a:t>
            </a:r>
            <a:r>
              <a:rPr lang="ru-RU" dirty="0"/>
              <a:t> при комнатной температуре и превращалась в фибриллы при нагревании, что приводило к образованию </a:t>
            </a:r>
            <a:r>
              <a:rPr lang="ru-RU" dirty="0" err="1"/>
              <a:t>димерных</a:t>
            </a:r>
            <a:r>
              <a:rPr lang="ru-RU" dirty="0"/>
              <a:t> связок (</a:t>
            </a:r>
            <a:r>
              <a:rPr lang="ru-RU" b="0" i="0" dirty="0">
                <a:solidFill>
                  <a:srgbClr val="000000"/>
                </a:solidFill>
                <a:effectLst/>
                <a:latin typeface="Georgia" panose="02040502050405020303" pitchFamily="18" charset="0"/>
              </a:rPr>
              <a:t> спирально связанные </a:t>
            </a:r>
            <a:r>
              <a:rPr lang="ru-RU" b="0" i="0" dirty="0" err="1">
                <a:solidFill>
                  <a:srgbClr val="000000"/>
                </a:solidFill>
                <a:effectLst/>
                <a:latin typeface="Georgia" panose="02040502050405020303" pitchFamily="18" charset="0"/>
              </a:rPr>
              <a:t>наностержни</a:t>
            </a:r>
            <a:r>
              <a:rPr lang="ru-RU" dirty="0"/>
              <a:t>). Балансы между сильным ассоциативным надмолекулярным взаимодействием в воде и силами отталкивания могут создавать условия для неравновесных процессов самосборки.</a:t>
            </a:r>
          </a:p>
        </p:txBody>
      </p:sp>
      <p:pic>
        <p:nvPicPr>
          <p:cNvPr id="24578" name="Picture 2" descr="Abstract Image">
            <a:extLst>
              <a:ext uri="{FF2B5EF4-FFF2-40B4-BE49-F238E27FC236}">
                <a16:creationId xmlns:a16="http://schemas.microsoft.com/office/drawing/2014/main" id="{301D3EAB-089D-431C-B60C-F603D1DB5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37359"/>
            <a:ext cx="6984776" cy="377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8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B1E40-3F42-4FE5-9D32-147EAEE25E3F}"/>
              </a:ext>
            </a:extLst>
          </p:cNvPr>
          <p:cNvSpPr>
            <a:spLocks noGrp="1"/>
          </p:cNvSpPr>
          <p:nvPr>
            <p:ph type="title"/>
          </p:nvPr>
        </p:nvSpPr>
        <p:spPr/>
        <p:txBody>
          <a:bodyPr/>
          <a:lstStyle/>
          <a:p>
            <a:r>
              <a:rPr lang="ru-RU" dirty="0"/>
              <a:t>ФОТОКОНТРОЛИРУЕМАЯ САМОСБОРКА</a:t>
            </a:r>
          </a:p>
        </p:txBody>
      </p:sp>
      <p:sp>
        <p:nvSpPr>
          <p:cNvPr id="4" name="TextBox 3">
            <a:extLst>
              <a:ext uri="{FF2B5EF4-FFF2-40B4-BE49-F238E27FC236}">
                <a16:creationId xmlns:a16="http://schemas.microsoft.com/office/drawing/2014/main" id="{DC6AA59B-3076-4B29-B6B7-D5599D78F849}"/>
              </a:ext>
            </a:extLst>
          </p:cNvPr>
          <p:cNvSpPr txBox="1"/>
          <p:nvPr/>
        </p:nvSpPr>
        <p:spPr>
          <a:xfrm>
            <a:off x="551384" y="4272677"/>
            <a:ext cx="11449272" cy="2585323"/>
          </a:xfrm>
          <a:prstGeom prst="rect">
            <a:avLst/>
          </a:prstGeom>
          <a:noFill/>
        </p:spPr>
        <p:txBody>
          <a:bodyPr wrap="square">
            <a:spAutoFit/>
          </a:bodyPr>
          <a:lstStyle/>
          <a:p>
            <a:r>
              <a:rPr lang="fy-NL" sz="1800" dirty="0">
                <a:effectLst/>
                <a:ea typeface="Microsoft Sans Serif" panose="020B0604020202020204" pitchFamily="34" charset="0"/>
              </a:rPr>
              <a:t>Фотоконтролируемое образование и деформация супрамолекулярного полимера была описана Ченом, Ваном и сотрудниками [ </a:t>
            </a:r>
            <a:r>
              <a:rPr lang="ru-RU" sz="1800" dirty="0">
                <a:effectLst/>
                <a:ea typeface="Microsoft Sans Serif" panose="020B0604020202020204" pitchFamily="34" charset="0"/>
              </a:rPr>
              <a:t>162 </a:t>
            </a:r>
            <a:r>
              <a:rPr lang="fy-NL" sz="1800" dirty="0">
                <a:effectLst/>
                <a:ea typeface="Microsoft Sans Serif" panose="020B0604020202020204" pitchFamily="34" charset="0"/>
              </a:rPr>
              <a:t>], которые использовали взаимодействие хозяин-гость между макроциклическим кукурбит[8]урилом и мономерным звеном с 9,10-диалкоксиантраценом в качестве электрон- богатое центральное ядро и монозарядные 4,4-бипиридиновые концы. Внутримолекулярное донорно-акцепторное взаимодействие</a:t>
            </a:r>
            <a:r>
              <a:rPr lang="ru-RU" sz="1800" dirty="0">
                <a:effectLst/>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мономерного звена фотохимически стабилизировалось, однако фотолиз 9,10-диалкоксиантраценов усиливался при комплексообразовании с кукурбит[8]урилом. Образующиеся линейные супрамолекулярные полимеры имеют фоторазлагаемую природу. Такая стратегия для самособирающихся супрамолекулярных полимеров с регулированием фотореактивности была бы полезна для таких приложений, как фотодинамическая терапия и фотодеградация материалов.</a:t>
            </a:r>
            <a:endParaRPr lang="ru-RU" dirty="0"/>
          </a:p>
        </p:txBody>
      </p:sp>
      <p:pic>
        <p:nvPicPr>
          <p:cNvPr id="25602" name="Picture 2" descr="Graphical abstract: Photolysis of polymeric self-assembly controlled by donor–acceptor interaction">
            <a:extLst>
              <a:ext uri="{FF2B5EF4-FFF2-40B4-BE49-F238E27FC236}">
                <a16:creationId xmlns:a16="http://schemas.microsoft.com/office/drawing/2014/main" id="{50A2DB5F-2EDA-46EA-876B-87AE7D828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7097610" cy="2478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53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DEEA2C-BEA7-4A73-B772-BBF93A7A45EB}"/>
              </a:ext>
            </a:extLst>
          </p:cNvPr>
          <p:cNvSpPr>
            <a:spLocks noGrp="1"/>
          </p:cNvSpPr>
          <p:nvPr>
            <p:ph type="title"/>
          </p:nvPr>
        </p:nvSpPr>
        <p:spPr/>
        <p:txBody>
          <a:bodyPr/>
          <a:lstStyle/>
          <a:p>
            <a:r>
              <a:rPr lang="ru-RU" dirty="0" err="1"/>
              <a:t>Биомиметика</a:t>
            </a:r>
            <a:endParaRPr lang="ru-RU" dirty="0"/>
          </a:p>
        </p:txBody>
      </p:sp>
      <p:sp>
        <p:nvSpPr>
          <p:cNvPr id="4" name="TextBox 3">
            <a:extLst>
              <a:ext uri="{FF2B5EF4-FFF2-40B4-BE49-F238E27FC236}">
                <a16:creationId xmlns:a16="http://schemas.microsoft.com/office/drawing/2014/main" id="{60FF6468-F11C-49C5-8222-C05DCAAF9857}"/>
              </a:ext>
            </a:extLst>
          </p:cNvPr>
          <p:cNvSpPr txBox="1"/>
          <p:nvPr/>
        </p:nvSpPr>
        <p:spPr>
          <a:xfrm>
            <a:off x="8112224" y="1844824"/>
            <a:ext cx="3937364" cy="3970318"/>
          </a:xfrm>
          <a:prstGeom prst="rect">
            <a:avLst/>
          </a:prstGeom>
          <a:noFill/>
        </p:spPr>
        <p:txBody>
          <a:bodyPr wrap="square">
            <a:spAutoFit/>
          </a:bodyPr>
          <a:lstStyle/>
          <a:p>
            <a:r>
              <a:rPr lang="ru-RU" b="0" i="0" dirty="0" err="1">
                <a:solidFill>
                  <a:srgbClr val="4D5156"/>
                </a:solidFill>
                <a:effectLst/>
                <a:latin typeface="arial" panose="020B0604020202020204" pitchFamily="34" charset="0"/>
              </a:rPr>
              <a:t>Биомиметика</a:t>
            </a:r>
            <a:r>
              <a:rPr lang="ru-RU" b="0" i="0" dirty="0">
                <a:solidFill>
                  <a:srgbClr val="4D5156"/>
                </a:solidFill>
                <a:effectLst/>
                <a:latin typeface="arial" panose="020B0604020202020204" pitchFamily="34" charset="0"/>
              </a:rPr>
              <a:t> или </a:t>
            </a:r>
            <a:r>
              <a:rPr lang="ru-RU" b="0" i="0" dirty="0" err="1">
                <a:solidFill>
                  <a:srgbClr val="4D5156"/>
                </a:solidFill>
                <a:effectLst/>
                <a:latin typeface="arial" panose="020B0604020202020204" pitchFamily="34" charset="0"/>
              </a:rPr>
              <a:t>биомимикрия</a:t>
            </a:r>
            <a:r>
              <a:rPr lang="ru-RU" b="0" i="0" dirty="0">
                <a:solidFill>
                  <a:srgbClr val="4D5156"/>
                </a:solidFill>
                <a:effectLst/>
                <a:latin typeface="arial" panose="020B0604020202020204" pitchFamily="34" charset="0"/>
              </a:rPr>
              <a:t> - это имитация моделей, систем и элементов природы с целью решения сложных человеческих проблем. Термины «</a:t>
            </a:r>
            <a:r>
              <a:rPr lang="ru-RU" b="0" i="0" dirty="0" err="1">
                <a:solidFill>
                  <a:srgbClr val="4D5156"/>
                </a:solidFill>
                <a:effectLst/>
                <a:latin typeface="arial" panose="020B0604020202020204" pitchFamily="34" charset="0"/>
              </a:rPr>
              <a:t>биомиметика</a:t>
            </a:r>
            <a:r>
              <a:rPr lang="ru-RU" b="0" i="0" dirty="0">
                <a:solidFill>
                  <a:srgbClr val="4D5156"/>
                </a:solidFill>
                <a:effectLst/>
                <a:latin typeface="arial" panose="020B0604020202020204" pitchFamily="34" charset="0"/>
              </a:rPr>
              <a:t>» и «</a:t>
            </a:r>
            <a:r>
              <a:rPr lang="ru-RU" b="0" i="0" dirty="0" err="1">
                <a:solidFill>
                  <a:srgbClr val="4D5156"/>
                </a:solidFill>
                <a:effectLst/>
                <a:latin typeface="arial" panose="020B0604020202020204" pitchFamily="34" charset="0"/>
              </a:rPr>
              <a:t>биомимикрия</a:t>
            </a:r>
            <a:r>
              <a:rPr lang="ru-RU" b="0" i="0" dirty="0">
                <a:solidFill>
                  <a:srgbClr val="4D5156"/>
                </a:solidFill>
                <a:effectLst/>
                <a:latin typeface="arial" panose="020B0604020202020204" pitchFamily="34" charset="0"/>
              </a:rPr>
              <a:t>» произошли от древнегреческого:</a:t>
            </a:r>
          </a:p>
          <a:p>
            <a:pPr marL="285750" indent="-285750">
              <a:buFont typeface="Arial" panose="020B0604020202020204" pitchFamily="34" charset="0"/>
              <a:buChar char="•"/>
            </a:pPr>
            <a:r>
              <a:rPr lang="ru-RU" b="0" i="0" dirty="0">
                <a:solidFill>
                  <a:srgbClr val="4D5156"/>
                </a:solidFill>
                <a:effectLst/>
                <a:latin typeface="arial" panose="020B0604020202020204" pitchFamily="34" charset="0"/>
              </a:rPr>
              <a:t>β</a:t>
            </a:r>
            <a:r>
              <a:rPr lang="ru-RU" b="0" i="0" dirty="0" err="1">
                <a:solidFill>
                  <a:srgbClr val="4D5156"/>
                </a:solidFill>
                <a:effectLst/>
                <a:latin typeface="arial" panose="020B0604020202020204" pitchFamily="34" charset="0"/>
              </a:rPr>
              <a:t>ίος</a:t>
            </a:r>
            <a:r>
              <a:rPr lang="ru-RU" b="0" i="0" dirty="0">
                <a:solidFill>
                  <a:srgbClr val="4D5156"/>
                </a:solidFill>
                <a:effectLst/>
                <a:latin typeface="arial" panose="020B0604020202020204" pitchFamily="34" charset="0"/>
              </a:rPr>
              <a:t>, жизнь, </a:t>
            </a:r>
          </a:p>
          <a:p>
            <a:pPr marL="285750" indent="-285750">
              <a:buFont typeface="Arial" panose="020B0604020202020204" pitchFamily="34" charset="0"/>
              <a:buChar char="•"/>
            </a:pPr>
            <a:r>
              <a:rPr lang="ru-RU" b="0" i="0" dirty="0" err="1">
                <a:solidFill>
                  <a:srgbClr val="4D5156"/>
                </a:solidFill>
                <a:effectLst/>
                <a:latin typeface="arial" panose="020B0604020202020204" pitchFamily="34" charset="0"/>
              </a:rPr>
              <a:t>μίμησις</a:t>
            </a:r>
            <a:r>
              <a:rPr lang="ru-RU" b="0" i="0" dirty="0">
                <a:solidFill>
                  <a:srgbClr val="4D5156"/>
                </a:solidFill>
                <a:effectLst/>
                <a:latin typeface="arial" panose="020B0604020202020204" pitchFamily="34" charset="0"/>
              </a:rPr>
              <a:t>, имитация, от</a:t>
            </a:r>
          </a:p>
          <a:p>
            <a:pPr marL="742950" lvl="1" indent="-285750">
              <a:buFont typeface="Arial" panose="020B0604020202020204" pitchFamily="34" charset="0"/>
              <a:buChar char="•"/>
            </a:pPr>
            <a:r>
              <a:rPr lang="ru-RU" b="0" i="0" dirty="0" err="1">
                <a:solidFill>
                  <a:srgbClr val="4D5156"/>
                </a:solidFill>
                <a:effectLst/>
                <a:latin typeface="arial" panose="020B0604020202020204" pitchFamily="34" charset="0"/>
              </a:rPr>
              <a:t>μιμεῖσθ</a:t>
            </a:r>
            <a:r>
              <a:rPr lang="ru-RU" b="0" i="0" dirty="0">
                <a:solidFill>
                  <a:srgbClr val="4D5156"/>
                </a:solidFill>
                <a:effectLst/>
                <a:latin typeface="arial" panose="020B0604020202020204" pitchFamily="34" charset="0"/>
              </a:rPr>
              <a:t>αι, подражать, от</a:t>
            </a:r>
          </a:p>
          <a:p>
            <a:pPr marL="1200150" lvl="2" indent="-285750">
              <a:buFont typeface="Arial" panose="020B0604020202020204" pitchFamily="34" charset="0"/>
              <a:buChar char="•"/>
            </a:pPr>
            <a:r>
              <a:rPr lang="ru-RU" b="0" i="0" dirty="0" err="1">
                <a:solidFill>
                  <a:srgbClr val="4D5156"/>
                </a:solidFill>
                <a:effectLst/>
                <a:latin typeface="arial" panose="020B0604020202020204" pitchFamily="34" charset="0"/>
              </a:rPr>
              <a:t>μῖμος</a:t>
            </a:r>
            <a:r>
              <a:rPr lang="ru-RU" b="0" i="0" dirty="0">
                <a:solidFill>
                  <a:srgbClr val="4D5156"/>
                </a:solidFill>
                <a:effectLst/>
                <a:latin typeface="arial" panose="020B0604020202020204" pitchFamily="34" charset="0"/>
              </a:rPr>
              <a:t>, актер. </a:t>
            </a:r>
          </a:p>
          <a:p>
            <a:endParaRPr lang="ru-RU" dirty="0">
              <a:solidFill>
                <a:srgbClr val="4D5156"/>
              </a:solidFill>
              <a:latin typeface="arial" panose="020B0604020202020204" pitchFamily="34" charset="0"/>
            </a:endParaRPr>
          </a:p>
          <a:p>
            <a:r>
              <a:rPr lang="ru-RU" b="0" i="0" dirty="0">
                <a:solidFill>
                  <a:srgbClr val="4D5156"/>
                </a:solidFill>
                <a:effectLst/>
                <a:latin typeface="arial" panose="020B0604020202020204" pitchFamily="34" charset="0"/>
              </a:rPr>
              <a:t>Тесно родственная область - бионика.</a:t>
            </a:r>
            <a:endParaRPr lang="ru-RU" dirty="0"/>
          </a:p>
        </p:txBody>
      </p:sp>
      <p:pic>
        <p:nvPicPr>
          <p:cNvPr id="26628" name="Picture 4" descr="WHAT IS BIOMIMETIC ARCHITECTURE AND WHY IT IS IMPORTANT | Architecturever">
            <a:extLst>
              <a:ext uri="{FF2B5EF4-FFF2-40B4-BE49-F238E27FC236}">
                <a16:creationId xmlns:a16="http://schemas.microsoft.com/office/drawing/2014/main" id="{EB5D9F8D-CA59-4411-9062-C4753CBE70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412" y="1556792"/>
            <a:ext cx="7888199" cy="443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6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5B11A8-0080-4CA5-B0FC-D5BAB6E127E2}"/>
              </a:ext>
            </a:extLst>
          </p:cNvPr>
          <p:cNvSpPr>
            <a:spLocks noGrp="1"/>
          </p:cNvSpPr>
          <p:nvPr>
            <p:ph type="title"/>
          </p:nvPr>
        </p:nvSpPr>
        <p:spPr/>
        <p:txBody>
          <a:bodyPr/>
          <a:lstStyle/>
          <a:p>
            <a:r>
              <a:rPr lang="ru-RU" dirty="0"/>
              <a:t>Биомиметические стартапы</a:t>
            </a:r>
          </a:p>
        </p:txBody>
      </p:sp>
      <p:pic>
        <p:nvPicPr>
          <p:cNvPr id="27650" name="Picture 2" descr="Биомиметика-Стартапы-Кросс-отраслевая-Тепловая карта-StartUs-Insights_noresize">
            <a:extLst>
              <a:ext uri="{FF2B5EF4-FFF2-40B4-BE49-F238E27FC236}">
                <a16:creationId xmlns:a16="http://schemas.microsoft.com/office/drawing/2014/main" id="{F7A28A71-D434-4E0D-9DF5-44905413C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648296"/>
            <a:ext cx="7003256" cy="5110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F144D-DECD-44BF-B56B-A3ADB0AA6983}"/>
              </a:ext>
            </a:extLst>
          </p:cNvPr>
          <p:cNvSpPr txBox="1"/>
          <p:nvPr/>
        </p:nvSpPr>
        <p:spPr>
          <a:xfrm>
            <a:off x="7529417" y="1844824"/>
            <a:ext cx="4657444" cy="3693319"/>
          </a:xfrm>
          <a:prstGeom prst="rect">
            <a:avLst/>
          </a:prstGeom>
          <a:noFill/>
        </p:spPr>
        <p:txBody>
          <a:bodyPr wrap="square">
            <a:spAutoFit/>
          </a:bodyPr>
          <a:lstStyle/>
          <a:p>
            <a:r>
              <a:rPr lang="en-US" b="1" dirty="0"/>
              <a:t>Bimitech</a:t>
            </a:r>
            <a:r>
              <a:rPr lang="en-US" dirty="0"/>
              <a:t> — </a:t>
            </a:r>
            <a:r>
              <a:rPr lang="ru-RU" dirty="0"/>
              <a:t>биомиметическая технология охлаждения</a:t>
            </a:r>
          </a:p>
          <a:p>
            <a:endParaRPr lang="ru-RU" dirty="0"/>
          </a:p>
          <a:p>
            <a:r>
              <a:rPr lang="ru-RU" b="1" dirty="0"/>
              <a:t>Biome Renewables </a:t>
            </a:r>
            <a:r>
              <a:rPr lang="ru-RU" dirty="0"/>
              <a:t>– биомиметическая модернизация ветряных турбин</a:t>
            </a:r>
          </a:p>
          <a:p>
            <a:endParaRPr lang="ru-RU" dirty="0"/>
          </a:p>
          <a:p>
            <a:r>
              <a:rPr lang="ru-RU" b="1" dirty="0"/>
              <a:t>BEOnChip</a:t>
            </a:r>
            <a:r>
              <a:rPr lang="ru-RU" dirty="0"/>
              <a:t> — биомиметическая среда на чипе</a:t>
            </a:r>
          </a:p>
          <a:p>
            <a:endParaRPr lang="ru-RU" dirty="0"/>
          </a:p>
          <a:p>
            <a:r>
              <a:rPr lang="en-US" b="1" dirty="0"/>
              <a:t>denovoMATRIX</a:t>
            </a:r>
            <a:r>
              <a:rPr lang="en-US" dirty="0"/>
              <a:t> — </a:t>
            </a:r>
            <a:r>
              <a:rPr lang="ru-RU" dirty="0"/>
              <a:t>биомиметические покрытия</a:t>
            </a:r>
          </a:p>
          <a:p>
            <a:endParaRPr lang="ru-RU" dirty="0"/>
          </a:p>
          <a:p>
            <a:r>
              <a:rPr lang="en-US" b="1" dirty="0"/>
              <a:t>Bioxegy</a:t>
            </a:r>
            <a:r>
              <a:rPr lang="en-US" dirty="0"/>
              <a:t> – </a:t>
            </a:r>
            <a:r>
              <a:rPr lang="ru-RU" dirty="0"/>
              <a:t>приложения для биомимикрии</a:t>
            </a:r>
          </a:p>
        </p:txBody>
      </p:sp>
    </p:spTree>
    <p:extLst>
      <p:ext uri="{BB962C8B-B14F-4D97-AF65-F5344CB8AC3E}">
        <p14:creationId xmlns:p14="http://schemas.microsoft.com/office/powerpoint/2010/main" val="130573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9975C2-A61D-4548-9ADD-91714EF1F982}"/>
              </a:ext>
            </a:extLst>
          </p:cNvPr>
          <p:cNvSpPr>
            <a:spLocks noGrp="1"/>
          </p:cNvSpPr>
          <p:nvPr>
            <p:ph type="title"/>
          </p:nvPr>
        </p:nvSpPr>
        <p:spPr/>
        <p:txBody>
          <a:bodyPr/>
          <a:lstStyle/>
          <a:p>
            <a:r>
              <a:rPr lang="ru-RU" dirty="0"/>
              <a:t>Архитектоника биомиметических и биоинспирированных функций</a:t>
            </a:r>
          </a:p>
        </p:txBody>
      </p:sp>
      <p:sp>
        <p:nvSpPr>
          <p:cNvPr id="6" name="TextBox 5">
            <a:extLst>
              <a:ext uri="{FF2B5EF4-FFF2-40B4-BE49-F238E27FC236}">
                <a16:creationId xmlns:a16="http://schemas.microsoft.com/office/drawing/2014/main" id="{8AF4C137-42C6-42FE-8AAD-453245282AC4}"/>
              </a:ext>
            </a:extLst>
          </p:cNvPr>
          <p:cNvSpPr txBox="1"/>
          <p:nvPr/>
        </p:nvSpPr>
        <p:spPr>
          <a:xfrm>
            <a:off x="5951984" y="1988840"/>
            <a:ext cx="5737564" cy="3970318"/>
          </a:xfrm>
          <a:prstGeom prst="rect">
            <a:avLst/>
          </a:prstGeom>
          <a:noFill/>
        </p:spPr>
        <p:txBody>
          <a:bodyPr wrap="square">
            <a:spAutoFit/>
          </a:bodyPr>
          <a:lstStyle/>
          <a:p>
            <a:r>
              <a:rPr lang="ru-RU" dirty="0" err="1"/>
              <a:t>Talukdar</a:t>
            </a:r>
            <a:r>
              <a:rPr lang="ru-RU" dirty="0"/>
              <a:t> и соавторы сообщили об образовании трансмембранного хлоридного канала посредством самосборки низкомолекулярных фумарамидов [148]. Фумарамиды и соответствующие малеамиды с различными N-концевыми гидрофобными группами были синтезированы и самостоятельно собраны в структуры трансмембранных каналов внутри липидных бислойных мембран. Селективные трансмембранные транспортные свойства ионов </a:t>
            </a:r>
            <a:r>
              <a:rPr lang="ru-RU" dirty="0" err="1"/>
              <a:t>Cl</a:t>
            </a:r>
            <a:r>
              <a:rPr lang="ru-RU" dirty="0"/>
              <a:t> были подтверждены измерениями проводимости планарного бислоя . Собранные структуры, подобные клеточным мембранам, такие как везикулы и структурированные мицеллы, могут быть наноструктурированы из различных малых молекул.</a:t>
            </a:r>
          </a:p>
        </p:txBody>
      </p:sp>
      <p:pic>
        <p:nvPicPr>
          <p:cNvPr id="8" name="Рисунок 7">
            <a:extLst>
              <a:ext uri="{FF2B5EF4-FFF2-40B4-BE49-F238E27FC236}">
                <a16:creationId xmlns:a16="http://schemas.microsoft.com/office/drawing/2014/main" id="{CAD11F86-830B-46AF-AB37-2696A07C41E5}"/>
              </a:ext>
            </a:extLst>
          </p:cNvPr>
          <p:cNvPicPr>
            <a:picLocks noChangeAspect="1"/>
          </p:cNvPicPr>
          <p:nvPr/>
        </p:nvPicPr>
        <p:blipFill>
          <a:blip r:embed="rId2"/>
          <a:stretch>
            <a:fillRect/>
          </a:stretch>
        </p:blipFill>
        <p:spPr>
          <a:xfrm>
            <a:off x="263352" y="1772816"/>
            <a:ext cx="5544324" cy="4877481"/>
          </a:xfrm>
          <a:prstGeom prst="rect">
            <a:avLst/>
          </a:prstGeom>
        </p:spPr>
      </p:pic>
    </p:spTree>
    <p:extLst>
      <p:ext uri="{BB962C8B-B14F-4D97-AF65-F5344CB8AC3E}">
        <p14:creationId xmlns:p14="http://schemas.microsoft.com/office/powerpoint/2010/main" val="39701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28F45F-E371-4D49-8429-ECD1DF58D25C}"/>
              </a:ext>
            </a:extLst>
          </p:cNvPr>
          <p:cNvSpPr>
            <a:spLocks noGrp="1"/>
          </p:cNvSpPr>
          <p:nvPr>
            <p:ph type="title"/>
          </p:nvPr>
        </p:nvSpPr>
        <p:spPr/>
        <p:txBody>
          <a:bodyPr/>
          <a:lstStyle/>
          <a:p>
            <a:r>
              <a:rPr lang="ru-RU" dirty="0"/>
              <a:t>Архитектоника биомиметических и биоинспирированных функций - ПРОДОЛЖЕНИЕ</a:t>
            </a:r>
          </a:p>
        </p:txBody>
      </p:sp>
      <p:sp>
        <p:nvSpPr>
          <p:cNvPr id="4" name="TextBox 3">
            <a:extLst>
              <a:ext uri="{FF2B5EF4-FFF2-40B4-BE49-F238E27FC236}">
                <a16:creationId xmlns:a16="http://schemas.microsoft.com/office/drawing/2014/main" id="{CBD77A80-960D-4A24-80C8-371B5F3C7622}"/>
              </a:ext>
            </a:extLst>
          </p:cNvPr>
          <p:cNvSpPr txBox="1"/>
          <p:nvPr/>
        </p:nvSpPr>
        <p:spPr>
          <a:xfrm>
            <a:off x="551384" y="5567492"/>
            <a:ext cx="11449272" cy="1200329"/>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Knight, Hawker и др. сообщили о морфологическом смещении сферических ансамблей при координации металла в ансамбли гибридных пептид-полимерных конъюгатов [</a:t>
            </a:r>
            <a:r>
              <a:rPr lang="ru-RU" sz="1800" dirty="0">
                <a:solidFill>
                  <a:srgbClr val="000000"/>
                </a:solidFill>
                <a:effectLst/>
                <a:ea typeface="Microsoft Sans Serif" panose="020B0604020202020204" pitchFamily="34" charset="0"/>
              </a:rPr>
              <a:t>166</a:t>
            </a:r>
            <a:r>
              <a:rPr lang="fy-NL" sz="1800" dirty="0">
                <a:solidFill>
                  <a:srgbClr val="000000"/>
                </a:solidFill>
                <a:effectLst/>
                <a:ea typeface="Microsoft Sans Serif" panose="020B0604020202020204" pitchFamily="34" charset="0"/>
              </a:rPr>
              <a:t>]. Агрегированные мицеллярные частицы формировались с ионами Zn(II), Co(II) и Cu(II). Присутствие Mn(II) приводило к образованию мультиламеллярных везикул, а образование мицелл индуцировалось частицами Ni(II) и Cd(II).</a:t>
            </a:r>
            <a:endParaRPr lang="ru-RU" dirty="0"/>
          </a:p>
        </p:txBody>
      </p:sp>
      <p:pic>
        <p:nvPicPr>
          <p:cNvPr id="28674" name="Picture 2" descr="Abstract Image">
            <a:extLst>
              <a:ext uri="{FF2B5EF4-FFF2-40B4-BE49-F238E27FC236}">
                <a16:creationId xmlns:a16="http://schemas.microsoft.com/office/drawing/2014/main" id="{D9BC12F3-5616-4608-8586-7D2FF6853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764064"/>
            <a:ext cx="6840760" cy="361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4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B9C7B-19E7-46E0-AFEC-8CEBD72F444D}"/>
              </a:ext>
            </a:extLst>
          </p:cNvPr>
          <p:cNvSpPr>
            <a:spLocks noGrp="1"/>
          </p:cNvSpPr>
          <p:nvPr>
            <p:ph type="title"/>
          </p:nvPr>
        </p:nvSpPr>
        <p:spPr/>
        <p:txBody>
          <a:bodyPr/>
          <a:lstStyle/>
          <a:p>
            <a:r>
              <a:rPr lang="en-US" dirty="0"/>
              <a:t>MEMS (Micro Electro Mechanical System)</a:t>
            </a:r>
            <a:endParaRPr lang="ru-RU" dirty="0"/>
          </a:p>
        </p:txBody>
      </p:sp>
      <p:sp>
        <p:nvSpPr>
          <p:cNvPr id="4" name="TextBox 3">
            <a:extLst>
              <a:ext uri="{FF2B5EF4-FFF2-40B4-BE49-F238E27FC236}">
                <a16:creationId xmlns:a16="http://schemas.microsoft.com/office/drawing/2014/main" id="{05EF8802-CA50-40DB-93D0-4F8D705E5568}"/>
              </a:ext>
            </a:extLst>
          </p:cNvPr>
          <p:cNvSpPr txBox="1"/>
          <p:nvPr/>
        </p:nvSpPr>
        <p:spPr>
          <a:xfrm>
            <a:off x="623392" y="2060848"/>
            <a:ext cx="6312024" cy="923330"/>
          </a:xfrm>
          <a:prstGeom prst="rect">
            <a:avLst/>
          </a:prstGeom>
          <a:noFill/>
        </p:spPr>
        <p:txBody>
          <a:bodyPr wrap="square">
            <a:spAutoFit/>
          </a:bodyPr>
          <a:lstStyle/>
          <a:p>
            <a:r>
              <a:rPr lang="ru-RU" dirty="0"/>
              <a:t>Подвижные части микромеханического оборудования имеют тенденцию к заклиниванию под действием сил прилипания и трения.</a:t>
            </a:r>
          </a:p>
        </p:txBody>
      </p:sp>
      <p:pic>
        <p:nvPicPr>
          <p:cNvPr id="6" name="Рисунок 5">
            <a:extLst>
              <a:ext uri="{FF2B5EF4-FFF2-40B4-BE49-F238E27FC236}">
                <a16:creationId xmlns:a16="http://schemas.microsoft.com/office/drawing/2014/main" id="{EC4B880D-616B-42C8-969F-16F9274D9B04}"/>
              </a:ext>
            </a:extLst>
          </p:cNvPr>
          <p:cNvPicPr>
            <a:picLocks noChangeAspect="1"/>
          </p:cNvPicPr>
          <p:nvPr/>
        </p:nvPicPr>
        <p:blipFill>
          <a:blip r:embed="rId2"/>
          <a:stretch>
            <a:fillRect/>
          </a:stretch>
        </p:blipFill>
        <p:spPr>
          <a:xfrm>
            <a:off x="7886460" y="1556792"/>
            <a:ext cx="3486637" cy="2267266"/>
          </a:xfrm>
          <a:prstGeom prst="rect">
            <a:avLst/>
          </a:prstGeom>
        </p:spPr>
      </p:pic>
      <p:pic>
        <p:nvPicPr>
          <p:cNvPr id="8" name="Рисунок 7">
            <a:extLst>
              <a:ext uri="{FF2B5EF4-FFF2-40B4-BE49-F238E27FC236}">
                <a16:creationId xmlns:a16="http://schemas.microsoft.com/office/drawing/2014/main" id="{B2303B2D-1239-45F8-BC48-B07431AE3201}"/>
              </a:ext>
            </a:extLst>
          </p:cNvPr>
          <p:cNvPicPr>
            <a:picLocks noChangeAspect="1"/>
          </p:cNvPicPr>
          <p:nvPr/>
        </p:nvPicPr>
        <p:blipFill>
          <a:blip r:embed="rId3"/>
          <a:stretch>
            <a:fillRect/>
          </a:stretch>
        </p:blipFill>
        <p:spPr>
          <a:xfrm>
            <a:off x="7919549" y="3956067"/>
            <a:ext cx="3238740" cy="2789806"/>
          </a:xfrm>
          <a:prstGeom prst="rect">
            <a:avLst/>
          </a:prstGeom>
        </p:spPr>
      </p:pic>
      <p:sp>
        <p:nvSpPr>
          <p:cNvPr id="10" name="TextBox 9">
            <a:extLst>
              <a:ext uri="{FF2B5EF4-FFF2-40B4-BE49-F238E27FC236}">
                <a16:creationId xmlns:a16="http://schemas.microsoft.com/office/drawing/2014/main" id="{3FDD5A85-AA2C-4C1D-902F-D61AAEF18230}"/>
              </a:ext>
            </a:extLst>
          </p:cNvPr>
          <p:cNvSpPr txBox="1"/>
          <p:nvPr/>
        </p:nvSpPr>
        <p:spPr>
          <a:xfrm>
            <a:off x="623392" y="4725144"/>
            <a:ext cx="6096000" cy="923330"/>
          </a:xfrm>
          <a:prstGeom prst="rect">
            <a:avLst/>
          </a:prstGeom>
          <a:noFill/>
        </p:spPr>
        <p:txBody>
          <a:bodyPr wrap="square">
            <a:spAutoFit/>
          </a:bodyPr>
          <a:lstStyle/>
          <a:p>
            <a:r>
              <a:rPr lang="ru-RU" dirty="0"/>
              <a:t>Это статическое трение, которое необходимо преодолеть, чтобы обеспечить относительное движение неподвижных объектов, находящихся в контакте.</a:t>
            </a:r>
          </a:p>
        </p:txBody>
      </p:sp>
    </p:spTree>
    <p:extLst>
      <p:ext uri="{BB962C8B-B14F-4D97-AF65-F5344CB8AC3E}">
        <p14:creationId xmlns:p14="http://schemas.microsoft.com/office/powerpoint/2010/main" val="33839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0D5339-0EA1-4C77-8B22-56FF461F4630}"/>
              </a:ext>
            </a:extLst>
          </p:cNvPr>
          <p:cNvSpPr>
            <a:spLocks noGrp="1"/>
          </p:cNvSpPr>
          <p:nvPr>
            <p:ph type="title"/>
          </p:nvPr>
        </p:nvSpPr>
        <p:spPr/>
        <p:txBody>
          <a:bodyPr/>
          <a:lstStyle/>
          <a:p>
            <a:r>
              <a:rPr lang="ru-RU" dirty="0"/>
              <a:t>Сборки на основе координации из малых молекулярных единиц</a:t>
            </a:r>
          </a:p>
        </p:txBody>
      </p:sp>
      <p:sp>
        <p:nvSpPr>
          <p:cNvPr id="8" name="TextBox 7">
            <a:extLst>
              <a:ext uri="{FF2B5EF4-FFF2-40B4-BE49-F238E27FC236}">
                <a16:creationId xmlns:a16="http://schemas.microsoft.com/office/drawing/2014/main" id="{C8A5E60E-1830-40B8-A2EE-EEAAAC32C42E}"/>
              </a:ext>
            </a:extLst>
          </p:cNvPr>
          <p:cNvSpPr txBox="1"/>
          <p:nvPr/>
        </p:nvSpPr>
        <p:spPr>
          <a:xfrm>
            <a:off x="5807968" y="1772816"/>
            <a:ext cx="6097604" cy="3693319"/>
          </a:xfrm>
          <a:prstGeom prst="rect">
            <a:avLst/>
          </a:prstGeom>
          <a:noFill/>
        </p:spPr>
        <p:txBody>
          <a:bodyPr wrap="square">
            <a:spAutoFit/>
          </a:bodyPr>
          <a:lstStyle/>
          <a:p>
            <a:r>
              <a:rPr lang="ru-RU" dirty="0"/>
              <a:t>По сравнению с некоторыми молекулярными взаимодействиями, такими как гидрофобные эффекты и электростатическое взаимодействие, координация обеспечивает специфическое и строгое молекулярное спаривание. Процессы самосборки, основанные на координационных взаимодействиях, играют уникальную роль в науке о самосборке. Например, Северин и др. систематически исследовали влияние размера и геометрии </a:t>
            </a:r>
            <a:r>
              <a:rPr lang="ru-RU" dirty="0" err="1"/>
              <a:t>лиганда</a:t>
            </a:r>
            <a:r>
              <a:rPr lang="ru-RU" dirty="0"/>
              <a:t> на самособирающиеся структуры координационной самосборки на основе </a:t>
            </a:r>
            <a:r>
              <a:rPr lang="ru-RU" dirty="0" err="1"/>
              <a:t>Pt</a:t>
            </a:r>
            <a:r>
              <a:rPr lang="ru-RU" dirty="0"/>
              <a:t> [ 167 ]. В ряде случаев возможно формирование бочкообразных или </a:t>
            </a:r>
            <a:r>
              <a:rPr lang="ru-RU" dirty="0" err="1"/>
              <a:t>гиробифастигиоподобных</a:t>
            </a:r>
            <a:r>
              <a:rPr lang="ru-RU" dirty="0"/>
              <a:t> структур с молекулярной массой более 23 </a:t>
            </a:r>
            <a:r>
              <a:rPr lang="ru-RU" dirty="0" err="1"/>
              <a:t>кДа</a:t>
            </a:r>
            <a:r>
              <a:rPr lang="ru-RU" dirty="0"/>
              <a:t> и диаметром 4,5 </a:t>
            </a:r>
            <a:r>
              <a:rPr lang="ru-RU" dirty="0" err="1"/>
              <a:t>нм</a:t>
            </a:r>
            <a:r>
              <a:rPr lang="ru-RU" dirty="0"/>
              <a:t>.</a:t>
            </a:r>
          </a:p>
        </p:txBody>
      </p:sp>
      <p:pic>
        <p:nvPicPr>
          <p:cNvPr id="29698" name="Picture 2" descr="Abstract Image">
            <a:extLst>
              <a:ext uri="{FF2B5EF4-FFF2-40B4-BE49-F238E27FC236}">
                <a16:creationId xmlns:a16="http://schemas.microsoft.com/office/drawing/2014/main" id="{26B7A03E-5A12-411A-A6DE-999428681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28" y="1909762"/>
            <a:ext cx="4762500" cy="30384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5E6933-D0D9-479F-8B67-D65EB712849E}"/>
              </a:ext>
            </a:extLst>
          </p:cNvPr>
          <p:cNvSpPr txBox="1"/>
          <p:nvPr/>
        </p:nvSpPr>
        <p:spPr>
          <a:xfrm>
            <a:off x="286428" y="5547878"/>
            <a:ext cx="11905572" cy="1200329"/>
          </a:xfrm>
          <a:prstGeom prst="rect">
            <a:avLst/>
          </a:prstGeom>
          <a:noFill/>
        </p:spPr>
        <p:txBody>
          <a:bodyPr wrap="square">
            <a:spAutoFit/>
          </a:bodyPr>
          <a:lstStyle/>
          <a:p>
            <a:r>
              <a:rPr lang="ru-RU" dirty="0"/>
              <a:t>Координационному взаимодействию способствуют как непрерывные </a:t>
            </a:r>
            <a:r>
              <a:rPr lang="fy-NL" sz="1800" dirty="0">
                <a:solidFill>
                  <a:srgbClr val="000000"/>
                </a:solidFill>
                <a:effectLst/>
                <a:latin typeface="Microsoft Sans Serif" panose="020B0604020202020204" pitchFamily="34" charset="0"/>
                <a:ea typeface="Microsoft Sans Serif" panose="020B0604020202020204" pitchFamily="34" charset="0"/>
              </a:rPr>
              <a:t>регулярные структуры, такие как металлоорганические каркасы и координационные полимеры, так и изолированные объекты строгого размера и формы, включая молекулярные капсулы и координационные клетки. Особенно последняя характеристика полезна для точных структурных регулировок и структурных сдвигов/настройки.</a:t>
            </a:r>
            <a:endParaRPr lang="ru-RU" dirty="0"/>
          </a:p>
        </p:txBody>
      </p:sp>
    </p:spTree>
    <p:extLst>
      <p:ext uri="{BB962C8B-B14F-4D97-AF65-F5344CB8AC3E}">
        <p14:creationId xmlns:p14="http://schemas.microsoft.com/office/powerpoint/2010/main" val="47141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3A887B-5DA0-4F71-8D11-6ED9AFE165B2}"/>
              </a:ext>
            </a:extLst>
          </p:cNvPr>
          <p:cNvSpPr>
            <a:spLocks noGrp="1"/>
          </p:cNvSpPr>
          <p:nvPr>
            <p:ph type="title"/>
          </p:nvPr>
        </p:nvSpPr>
        <p:spPr/>
        <p:txBody>
          <a:bodyPr/>
          <a:lstStyle/>
          <a:p>
            <a:r>
              <a:rPr lang="ru-RU" dirty="0"/>
              <a:t>СТРУКТУРНЫЕ СДВИГИ</a:t>
            </a:r>
          </a:p>
        </p:txBody>
      </p:sp>
      <p:sp>
        <p:nvSpPr>
          <p:cNvPr id="16" name="TextBox 15">
            <a:extLst>
              <a:ext uri="{FF2B5EF4-FFF2-40B4-BE49-F238E27FC236}">
                <a16:creationId xmlns:a16="http://schemas.microsoft.com/office/drawing/2014/main" id="{FFFBA8A8-927F-4E75-9CB0-77D4ABB733D8}"/>
              </a:ext>
            </a:extLst>
          </p:cNvPr>
          <p:cNvSpPr txBox="1"/>
          <p:nvPr/>
        </p:nvSpPr>
        <p:spPr>
          <a:xfrm>
            <a:off x="217897" y="4549676"/>
            <a:ext cx="12000656" cy="2308324"/>
          </a:xfrm>
          <a:prstGeom prst="rect">
            <a:avLst/>
          </a:prstGeom>
          <a:noFill/>
        </p:spPr>
        <p:txBody>
          <a:bodyPr wrap="square">
            <a:spAutoFit/>
          </a:bodyPr>
          <a:lstStyle/>
          <a:p>
            <a:r>
              <a:rPr lang="en-US" dirty="0"/>
              <a:t>J</a:t>
            </a:r>
            <a:r>
              <a:rPr lang="ru-RU" dirty="0" err="1"/>
              <a:t>ia</a:t>
            </a:r>
            <a:r>
              <a:rPr lang="ru-RU" dirty="0"/>
              <a:t>, </a:t>
            </a:r>
            <a:r>
              <a:rPr lang="ru-RU" dirty="0" err="1"/>
              <a:t>Wu</a:t>
            </a:r>
            <a:r>
              <a:rPr lang="ru-RU" dirty="0"/>
              <a:t> и коллеги сообщили о структурных сдвигах координационных капсул между тетраэдрической клеткой A</a:t>
            </a:r>
            <a:r>
              <a:rPr lang="ru-RU" baseline="-25000" dirty="0"/>
              <a:t>4</a:t>
            </a:r>
            <a:r>
              <a:rPr lang="ru-RU" dirty="0"/>
              <a:t>L</a:t>
            </a:r>
            <a:r>
              <a:rPr lang="ru-RU" baseline="-25000" dirty="0"/>
              <a:t>6</a:t>
            </a:r>
            <a:r>
              <a:rPr lang="ru-RU" dirty="0"/>
              <a:t> и тройной спиралью A</a:t>
            </a:r>
            <a:r>
              <a:rPr lang="ru-RU" baseline="-25000" dirty="0"/>
              <a:t>2</a:t>
            </a:r>
            <a:r>
              <a:rPr lang="ru-RU" dirty="0"/>
              <a:t>L</a:t>
            </a:r>
            <a:r>
              <a:rPr lang="ru-RU" baseline="-25000" dirty="0"/>
              <a:t>3</a:t>
            </a:r>
            <a:r>
              <a:rPr lang="ru-RU" dirty="0"/>
              <a:t> [ 1</a:t>
            </a:r>
            <a:r>
              <a:rPr lang="en-US" dirty="0"/>
              <a:t>68</a:t>
            </a:r>
            <a:r>
              <a:rPr lang="ru-RU" dirty="0"/>
              <a:t> ], где A и L представляют собой анион и </a:t>
            </a:r>
            <a:r>
              <a:rPr lang="ru-RU" dirty="0" err="1"/>
              <a:t>лиганд</a:t>
            </a:r>
            <a:r>
              <a:rPr lang="ru-RU" dirty="0"/>
              <a:t>, соответственно, при координационной самосборке из фосфат-аниона и С</a:t>
            </a:r>
            <a:r>
              <a:rPr lang="ru-RU" baseline="-25000" dirty="0"/>
              <a:t>2</a:t>
            </a:r>
            <a:r>
              <a:rPr lang="ru-RU" dirty="0"/>
              <a:t> -симметричного бис-бис(мочевинного) </a:t>
            </a:r>
            <a:r>
              <a:rPr lang="ru-RU" dirty="0" err="1"/>
              <a:t>лиганда</a:t>
            </a:r>
            <a:r>
              <a:rPr lang="ru-RU" dirty="0"/>
              <a:t>. </a:t>
            </a:r>
            <a:endParaRPr lang="en-US" dirty="0"/>
          </a:p>
          <a:p>
            <a:r>
              <a:rPr lang="ru-RU" dirty="0"/>
              <a:t>Включение гостя стабилизирует структуру тетраэдрической клетки, а удаление гостя превращает клетку в тройную спираль. </a:t>
            </a:r>
            <a:endParaRPr lang="en-US" dirty="0"/>
          </a:p>
          <a:p>
            <a:r>
              <a:rPr lang="ru-RU" dirty="0"/>
              <a:t>Интересно, что периферическое шаблонирование имело эффект необычной сборки пустой клетки, которая может быть использована для захвата и высвобождения биологически важных гостевых молекул, включая холин и ацетилхолин</a:t>
            </a:r>
            <a:r>
              <a:rPr lang="en-US" dirty="0"/>
              <a:t>.</a:t>
            </a:r>
            <a:endParaRPr lang="ru-RU" dirty="0"/>
          </a:p>
        </p:txBody>
      </p:sp>
      <p:pic>
        <p:nvPicPr>
          <p:cNvPr id="30732" name="Picture 12" descr="Description unavailable">
            <a:extLst>
              <a:ext uri="{FF2B5EF4-FFF2-40B4-BE49-F238E27FC236}">
                <a16:creationId xmlns:a16="http://schemas.microsoft.com/office/drawing/2014/main" id="{57A416F1-0D6D-4433-8CE7-A107A8F68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7" y="1557775"/>
            <a:ext cx="8130165" cy="299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43606-AEB1-4688-B693-765BF2A91E4B}"/>
              </a:ext>
            </a:extLst>
          </p:cNvPr>
          <p:cNvSpPr>
            <a:spLocks noGrp="1"/>
          </p:cNvSpPr>
          <p:nvPr>
            <p:ph type="title"/>
          </p:nvPr>
        </p:nvSpPr>
        <p:spPr/>
        <p:txBody>
          <a:bodyPr/>
          <a:lstStyle/>
          <a:p>
            <a:r>
              <a:rPr lang="ru-RU" dirty="0"/>
              <a:t>СПЕКТРЫ СТРУКТУРНЫХ СДВИГОВ</a:t>
            </a:r>
          </a:p>
        </p:txBody>
      </p:sp>
      <p:pic>
        <p:nvPicPr>
          <p:cNvPr id="4" name="Рисунок 3">
            <a:extLst>
              <a:ext uri="{FF2B5EF4-FFF2-40B4-BE49-F238E27FC236}">
                <a16:creationId xmlns:a16="http://schemas.microsoft.com/office/drawing/2014/main" id="{F19363FC-1E08-45BF-B8E3-0D7D4CB4D66C}"/>
              </a:ext>
            </a:extLst>
          </p:cNvPr>
          <p:cNvPicPr>
            <a:picLocks noChangeAspect="1"/>
          </p:cNvPicPr>
          <p:nvPr/>
        </p:nvPicPr>
        <p:blipFill>
          <a:blip r:embed="rId2"/>
          <a:stretch>
            <a:fillRect/>
          </a:stretch>
        </p:blipFill>
        <p:spPr>
          <a:xfrm>
            <a:off x="2927648" y="1700808"/>
            <a:ext cx="6027912" cy="4968552"/>
          </a:xfrm>
          <a:prstGeom prst="rect">
            <a:avLst/>
          </a:prstGeom>
        </p:spPr>
      </p:pic>
    </p:spTree>
    <p:extLst>
      <p:ext uri="{BB962C8B-B14F-4D97-AF65-F5344CB8AC3E}">
        <p14:creationId xmlns:p14="http://schemas.microsoft.com/office/powerpoint/2010/main" val="297123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85147C-1AA6-4E3C-B573-DA620679443B}"/>
              </a:ext>
            </a:extLst>
          </p:cNvPr>
          <p:cNvSpPr>
            <a:spLocks noGrp="1"/>
          </p:cNvSpPr>
          <p:nvPr>
            <p:ph type="title"/>
          </p:nvPr>
        </p:nvSpPr>
        <p:spPr/>
        <p:txBody>
          <a:bodyPr/>
          <a:lstStyle/>
          <a:p>
            <a:r>
              <a:rPr lang="ru-RU" dirty="0"/>
              <a:t>СТРУКТУРНАЯ КОНВЕРСИЯ</a:t>
            </a:r>
          </a:p>
        </p:txBody>
      </p:sp>
      <p:sp>
        <p:nvSpPr>
          <p:cNvPr id="6" name="TextBox 5">
            <a:extLst>
              <a:ext uri="{FF2B5EF4-FFF2-40B4-BE49-F238E27FC236}">
                <a16:creationId xmlns:a16="http://schemas.microsoft.com/office/drawing/2014/main" id="{9CA9C015-F623-4CB5-95B9-8D068356BDD8}"/>
              </a:ext>
            </a:extLst>
          </p:cNvPr>
          <p:cNvSpPr txBox="1"/>
          <p:nvPr/>
        </p:nvSpPr>
        <p:spPr>
          <a:xfrm>
            <a:off x="6600056" y="1772816"/>
            <a:ext cx="5017484" cy="5078313"/>
          </a:xfrm>
          <a:prstGeom prst="rect">
            <a:avLst/>
          </a:prstGeom>
          <a:noFill/>
        </p:spPr>
        <p:txBody>
          <a:bodyPr wrap="square">
            <a:spAutoFit/>
          </a:bodyPr>
          <a:lstStyle/>
          <a:p>
            <a:r>
              <a:rPr lang="ru-RU" dirty="0"/>
              <a:t>Джин и его коллеги продемонстрировали структурную конверсию между массивами стопки и кольцами </a:t>
            </a:r>
            <a:r>
              <a:rPr lang="ru-RU" dirty="0" err="1"/>
              <a:t>Борромео</a:t>
            </a:r>
            <a:r>
              <a:rPr lang="ru-RU" dirty="0"/>
              <a:t> с использованием </a:t>
            </a:r>
            <a:r>
              <a:rPr lang="ru-RU" dirty="0" err="1"/>
              <a:t>биядерного</a:t>
            </a:r>
            <a:r>
              <a:rPr lang="ru-RU" dirty="0"/>
              <a:t> акцептора на основе </a:t>
            </a:r>
            <a:r>
              <a:rPr lang="ru-RU" dirty="0" err="1"/>
              <a:t>нафталендимида</a:t>
            </a:r>
            <a:r>
              <a:rPr lang="ru-RU" dirty="0"/>
              <a:t> и линейных </a:t>
            </a:r>
            <a:r>
              <a:rPr lang="ru-RU" dirty="0" err="1"/>
              <a:t>бипиридильных</a:t>
            </a:r>
            <a:r>
              <a:rPr lang="ru-RU" dirty="0"/>
              <a:t> </a:t>
            </a:r>
            <a:r>
              <a:rPr lang="ru-RU" dirty="0" err="1"/>
              <a:t>лигандов</a:t>
            </a:r>
            <a:r>
              <a:rPr lang="ru-RU" dirty="0"/>
              <a:t> [ 169 ]. Бывшее </a:t>
            </a:r>
            <a:r>
              <a:rPr lang="ru-RU" dirty="0" err="1"/>
              <a:t>биядерное</a:t>
            </a:r>
            <a:r>
              <a:rPr lang="ru-RU" dirty="0"/>
              <a:t> </a:t>
            </a:r>
            <a:r>
              <a:rPr lang="ru-RU" dirty="0" err="1"/>
              <a:t>нафталиндиимидное</a:t>
            </a:r>
            <a:r>
              <a:rPr lang="ru-RU" dirty="0"/>
              <a:t> звено обладает важными особенностями режимов динамической координации для гибких структурных сдвигов и </a:t>
            </a:r>
            <a:r>
              <a:rPr lang="ru-RU" dirty="0" err="1"/>
              <a:t>электронодефицитной</a:t>
            </a:r>
            <a:r>
              <a:rPr lang="ru-RU" dirty="0"/>
              <a:t> ароматической плоской поверхностью для донорно-акцепторного п - взаимодействия. Включение донорного гостя, такого как молекулы </a:t>
            </a:r>
            <a:r>
              <a:rPr lang="ru-RU" dirty="0" err="1"/>
              <a:t>пирена</a:t>
            </a:r>
            <a:r>
              <a:rPr lang="ru-RU" dirty="0"/>
              <a:t>, приводило к образованию дискретных ароматических </a:t>
            </a:r>
            <a:r>
              <a:rPr lang="ru-RU" dirty="0" err="1"/>
              <a:t>стэкинг</a:t>
            </a:r>
            <a:r>
              <a:rPr lang="ru-RU" dirty="0"/>
              <a:t>-массивов с вертикальными </a:t>
            </a:r>
            <a:r>
              <a:rPr lang="ru-RU" dirty="0">
                <a:sym typeface="Symbol" panose="05050102010706020507" pitchFamily="18" charset="2"/>
              </a:rPr>
              <a:t></a:t>
            </a:r>
            <a:r>
              <a:rPr lang="ru-RU" dirty="0"/>
              <a:t> - сопряжениями. Кроме того, кольцевые структуры </a:t>
            </a:r>
            <a:r>
              <a:rPr lang="ru-RU" dirty="0" err="1"/>
              <a:t>Борромео</a:t>
            </a:r>
            <a:r>
              <a:rPr lang="ru-RU" dirty="0"/>
              <a:t> были спроектированы с участием разных гостей.</a:t>
            </a:r>
          </a:p>
        </p:txBody>
      </p:sp>
      <p:pic>
        <p:nvPicPr>
          <p:cNvPr id="31746" name="Picture 2" descr="Abstract Image">
            <a:extLst>
              <a:ext uri="{FF2B5EF4-FFF2-40B4-BE49-F238E27FC236}">
                <a16:creationId xmlns:a16="http://schemas.microsoft.com/office/drawing/2014/main" id="{DDF07298-F93A-4043-BED6-88E48D188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780928"/>
            <a:ext cx="6242629"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1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2520E-70A8-4825-B890-8F5D14A63395}"/>
              </a:ext>
            </a:extLst>
          </p:cNvPr>
          <p:cNvSpPr>
            <a:spLocks noGrp="1"/>
          </p:cNvSpPr>
          <p:nvPr>
            <p:ph type="title"/>
          </p:nvPr>
        </p:nvSpPr>
        <p:spPr/>
        <p:txBody>
          <a:bodyPr/>
          <a:lstStyle/>
          <a:p>
            <a:r>
              <a:rPr lang="ru-RU" dirty="0"/>
              <a:t>РЕГУЛЯЦИЯ САМОСБОРКИ КООРДИНАЦИЕЙ</a:t>
            </a:r>
          </a:p>
        </p:txBody>
      </p:sp>
      <p:sp>
        <p:nvSpPr>
          <p:cNvPr id="6" name="TextBox 5">
            <a:extLst>
              <a:ext uri="{FF2B5EF4-FFF2-40B4-BE49-F238E27FC236}">
                <a16:creationId xmlns:a16="http://schemas.microsoft.com/office/drawing/2014/main" id="{AE952EAD-7AFF-4024-BFC8-2E26B62617CA}"/>
              </a:ext>
            </a:extLst>
          </p:cNvPr>
          <p:cNvSpPr txBox="1"/>
          <p:nvPr/>
        </p:nvSpPr>
        <p:spPr>
          <a:xfrm>
            <a:off x="5447928" y="1556792"/>
            <a:ext cx="6481172" cy="5355312"/>
          </a:xfrm>
          <a:prstGeom prst="rect">
            <a:avLst/>
          </a:prstGeom>
          <a:noFill/>
        </p:spPr>
        <p:txBody>
          <a:bodyPr wrap="square">
            <a:spAutoFit/>
          </a:bodyPr>
          <a:lstStyle/>
          <a:p>
            <a:r>
              <a:rPr lang="ru-RU" dirty="0"/>
              <a:t>Самособирающиеся структуры, основанные на координации, могут точно определять взаимное расположение молекулярных компонентов, что иногда полезно для регуляции реакции, как сообщается в контролируемой твердофазной реакции MacGillivray и соавт. [ 170 ]. Комбинация металлоорганической самосборки и обратимого образования </a:t>
            </a:r>
            <a:r>
              <a:rPr lang="ru-RU" dirty="0" err="1"/>
              <a:t>имина</a:t>
            </a:r>
            <a:r>
              <a:rPr lang="ru-RU" dirty="0"/>
              <a:t> используется для достижения органического синтеза в твердом состоянии. Образование иминной связи используется для связывания пиридила с транскоричным альдегидом алкена , в то время как ионы Ag(I) используются на втором этапе для сборки </a:t>
            </a:r>
            <a:r>
              <a:rPr lang="ru-RU" dirty="0" err="1"/>
              <a:t>пиридилфункционализированного</a:t>
            </a:r>
            <a:r>
              <a:rPr lang="ru-RU" dirty="0"/>
              <a:t> алкена в геометрию в твердом состоянии для межмолекулярной [2 + 2] фотодимеризации. . Алкен подвергается реакции циклоприсоединения через 1D-координационный полимер с образованием </a:t>
            </a:r>
            <a:r>
              <a:rPr lang="ru-RU" dirty="0" err="1"/>
              <a:t>пиридилфункционализированного</a:t>
            </a:r>
            <a:r>
              <a:rPr lang="ru-RU" dirty="0"/>
              <a:t> </a:t>
            </a:r>
            <a:r>
              <a:rPr lang="ru-RU" dirty="0" err="1"/>
              <a:t>циклобутана</a:t>
            </a:r>
            <a:r>
              <a:rPr lang="ru-RU" dirty="0"/>
              <a:t> стереоселективно и с количественным выходом. Удаление </a:t>
            </a:r>
            <a:r>
              <a:rPr lang="ru-RU" dirty="0" err="1"/>
              <a:t>пиридильной</a:t>
            </a:r>
            <a:r>
              <a:rPr lang="ru-RU" dirty="0"/>
              <a:t> группы дает </a:t>
            </a:r>
            <a:r>
              <a:rPr lang="ru-RU" dirty="0" err="1"/>
              <a:t>циклобутановый</a:t>
            </a:r>
            <a:r>
              <a:rPr lang="ru-RU" dirty="0"/>
              <a:t> α-</a:t>
            </a:r>
            <a:r>
              <a:rPr lang="ru-RU" dirty="0" err="1"/>
              <a:t>труксилальдегид</a:t>
            </a:r>
            <a:r>
              <a:rPr lang="ru-RU" dirty="0"/>
              <a:t>, </a:t>
            </a:r>
            <a:r>
              <a:rPr lang="ru-RU" dirty="0" err="1"/>
              <a:t>функционализированный</a:t>
            </a:r>
            <a:r>
              <a:rPr lang="ru-RU" dirty="0"/>
              <a:t> альдегидом.</a:t>
            </a:r>
          </a:p>
        </p:txBody>
      </p:sp>
      <p:pic>
        <p:nvPicPr>
          <p:cNvPr id="32770" name="Picture 2" descr="Abstract Image">
            <a:extLst>
              <a:ext uri="{FF2B5EF4-FFF2-40B4-BE49-F238E27FC236}">
                <a16:creationId xmlns:a16="http://schemas.microsoft.com/office/drawing/2014/main" id="{23B3451E-005F-4E2B-95F2-0B41EF258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2492896"/>
            <a:ext cx="5313843"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8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9715F4-13C3-4092-AF09-62F64E62F425}"/>
              </a:ext>
            </a:extLst>
          </p:cNvPr>
          <p:cNvSpPr>
            <a:spLocks noGrp="1"/>
          </p:cNvSpPr>
          <p:nvPr>
            <p:ph type="title"/>
          </p:nvPr>
        </p:nvSpPr>
        <p:spPr/>
        <p:txBody>
          <a:bodyPr/>
          <a:lstStyle/>
          <a:p>
            <a:r>
              <a:rPr lang="ru-RU" dirty="0"/>
              <a:t>ЛАНТАНОИДЫ В КООРДИНАЦИИ</a:t>
            </a:r>
          </a:p>
        </p:txBody>
      </p:sp>
      <p:sp>
        <p:nvSpPr>
          <p:cNvPr id="6" name="TextBox 5">
            <a:extLst>
              <a:ext uri="{FF2B5EF4-FFF2-40B4-BE49-F238E27FC236}">
                <a16:creationId xmlns:a16="http://schemas.microsoft.com/office/drawing/2014/main" id="{890F2FFB-3D43-4214-87F8-BF60833F72A0}"/>
              </a:ext>
            </a:extLst>
          </p:cNvPr>
          <p:cNvSpPr txBox="1"/>
          <p:nvPr/>
        </p:nvSpPr>
        <p:spPr>
          <a:xfrm>
            <a:off x="346897" y="4549676"/>
            <a:ext cx="11498205" cy="2308324"/>
          </a:xfrm>
          <a:prstGeom prst="rect">
            <a:avLst/>
          </a:prstGeom>
          <a:noFill/>
        </p:spPr>
        <p:txBody>
          <a:bodyPr wrap="square">
            <a:spAutoFit/>
          </a:bodyPr>
          <a:lstStyle/>
          <a:p>
            <a:r>
              <a:rPr lang="ru-RU" dirty="0"/>
              <a:t>Включение элементов лантаноидов в координационные самособирающиеся структуры имеет потенциал для различных применений, таких как сенсоры, маркировка изображений, магнитно-резонансная томография, катализ и магнитное охлаждение. Сан и его коллеги продемонстрировали структурное переключение лантаноид-включая координацию самособирающихся клеток [ 172 ] . Варьирование структур </a:t>
            </a:r>
            <a:r>
              <a:rPr lang="ru-RU" dirty="0" err="1"/>
              <a:t>лиганда</a:t>
            </a:r>
            <a:r>
              <a:rPr lang="ru-RU" dirty="0"/>
              <a:t> с различными расстояниями между двумя хелатирующими плечами контролировало собранные структуры. В пограничных условиях наблюдалось структурное переключение между спиралевидной и тетраэдрической структурами. Некоторые люминесцентные кубики лантанидов работали как отличные датчики выключения для обнаружения молекул взрывчатых веществ, таких как пикриновая кислота, на уровне частей на миллиард.</a:t>
            </a:r>
          </a:p>
        </p:txBody>
      </p:sp>
      <p:pic>
        <p:nvPicPr>
          <p:cNvPr id="33794" name="Picture 2" descr="Abstract Image">
            <a:extLst>
              <a:ext uri="{FF2B5EF4-FFF2-40B4-BE49-F238E27FC236}">
                <a16:creationId xmlns:a16="http://schemas.microsoft.com/office/drawing/2014/main" id="{D1275EC3-F41E-4C25-80FC-9B4643115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658658"/>
            <a:ext cx="6768753" cy="295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CDF62A-6C65-4AA1-B74F-ED8D4C531E5D}"/>
              </a:ext>
            </a:extLst>
          </p:cNvPr>
          <p:cNvSpPr>
            <a:spLocks noGrp="1"/>
          </p:cNvSpPr>
          <p:nvPr>
            <p:ph type="title"/>
          </p:nvPr>
        </p:nvSpPr>
        <p:spPr/>
        <p:txBody>
          <a:bodyPr/>
          <a:lstStyle/>
          <a:p>
            <a:r>
              <a:rPr lang="ru-RU" dirty="0"/>
              <a:t>САМОСБОРКИ ИЗ ПОЛИМЕРОВ</a:t>
            </a:r>
          </a:p>
        </p:txBody>
      </p:sp>
      <p:sp>
        <p:nvSpPr>
          <p:cNvPr id="4" name="TextBox 3">
            <a:extLst>
              <a:ext uri="{FF2B5EF4-FFF2-40B4-BE49-F238E27FC236}">
                <a16:creationId xmlns:a16="http://schemas.microsoft.com/office/drawing/2014/main" id="{43DAA57D-86D8-480E-92EC-5459EBFB6A3C}"/>
              </a:ext>
            </a:extLst>
          </p:cNvPr>
          <p:cNvSpPr txBox="1"/>
          <p:nvPr/>
        </p:nvSpPr>
        <p:spPr>
          <a:xfrm>
            <a:off x="5735960" y="1916832"/>
            <a:ext cx="6097604" cy="3970318"/>
          </a:xfrm>
          <a:prstGeom prst="rect">
            <a:avLst/>
          </a:prstGeom>
          <a:noFill/>
        </p:spPr>
        <p:txBody>
          <a:bodyPr wrap="square">
            <a:spAutoFit/>
          </a:bodyPr>
          <a:lstStyle/>
          <a:p>
            <a:r>
              <a:rPr lang="ru-RU" dirty="0">
                <a:solidFill>
                  <a:srgbClr val="000000"/>
                </a:solidFill>
                <a:ea typeface="Microsoft Sans Serif" panose="020B0604020202020204" pitchFamily="34" charset="0"/>
              </a:rPr>
              <a:t>Самосборки из полимеров рассматриваются в </a:t>
            </a:r>
            <a:r>
              <a:rPr lang="en-US" dirty="0">
                <a:solidFill>
                  <a:srgbClr val="000000"/>
                </a:solidFill>
                <a:ea typeface="Microsoft Sans Serif" panose="020B0604020202020204" pitchFamily="34" charset="0"/>
              </a:rPr>
              <a:t>[175-178]. </a:t>
            </a:r>
            <a:r>
              <a:rPr lang="fy-NL" sz="1800" dirty="0">
                <a:solidFill>
                  <a:srgbClr val="000000"/>
                </a:solidFill>
                <a:effectLst/>
                <a:ea typeface="Microsoft Sans Serif" panose="020B0604020202020204" pitchFamily="34" charset="0"/>
              </a:rPr>
              <a:t>Молекулярные сегменты с притягивающими и/или отталкивающими взаимодействиями могут быть совместно встроены в одну полимерную цепь, возможно, с различными структурными мотивами, такими как линейные блочные, разветвленные, привитые и дендрические структуры. Структурное разнообразие составляющих полимеров приводит к широкому диапазону структур и функций после их самосборки. Кроме того, характерная прочность полимерных компонентов выгодна для практического применения. Поэтому самосборка блок-сополимеров часто используется для создания наноархитектоники функциональных структур. </a:t>
            </a:r>
            <a:endParaRPr lang="ru-RU" dirty="0"/>
          </a:p>
        </p:txBody>
      </p:sp>
      <p:sp>
        <p:nvSpPr>
          <p:cNvPr id="10" name="TextBox 9">
            <a:extLst>
              <a:ext uri="{FF2B5EF4-FFF2-40B4-BE49-F238E27FC236}">
                <a16:creationId xmlns:a16="http://schemas.microsoft.com/office/drawing/2014/main" id="{36B2BF80-FE60-4812-A757-23B83ADFCF4E}"/>
              </a:ext>
            </a:extLst>
          </p:cNvPr>
          <p:cNvSpPr txBox="1"/>
          <p:nvPr/>
        </p:nvSpPr>
        <p:spPr>
          <a:xfrm>
            <a:off x="119336" y="5887150"/>
            <a:ext cx="12241360" cy="923330"/>
          </a:xfrm>
          <a:prstGeom prst="rect">
            <a:avLst/>
          </a:prstGeom>
          <a:noFill/>
        </p:spPr>
        <p:txBody>
          <a:bodyPr wrap="square">
            <a:spAutoFit/>
          </a:bodyPr>
          <a:lstStyle/>
          <a:p>
            <a:r>
              <a:rPr lang="ru-RU" dirty="0"/>
              <a:t>Например, </a:t>
            </a:r>
            <a:r>
              <a:rPr lang="ru-RU" dirty="0" err="1"/>
              <a:t>Чарвет</a:t>
            </a:r>
            <a:r>
              <a:rPr lang="ru-RU" dirty="0"/>
              <a:t> и др. сообщили о производстве массивов сложенных </a:t>
            </a:r>
            <a:r>
              <a:rPr lang="ru-RU" dirty="0" err="1"/>
              <a:t>pn</a:t>
            </a:r>
            <a:r>
              <a:rPr lang="ru-RU" dirty="0"/>
              <a:t>-гетеропереходов из нанопроволок из наноразмерных акцепторных/донорных доменов посредством самосборки блок-сополимеров с разработанной структурой [ 1</a:t>
            </a:r>
            <a:r>
              <a:rPr lang="en-US" dirty="0"/>
              <a:t>79</a:t>
            </a:r>
            <a:r>
              <a:rPr lang="ru-RU" dirty="0"/>
              <a:t> ]</a:t>
            </a:r>
          </a:p>
        </p:txBody>
      </p:sp>
      <p:pic>
        <p:nvPicPr>
          <p:cNvPr id="12" name="Рисунок 11">
            <a:extLst>
              <a:ext uri="{FF2B5EF4-FFF2-40B4-BE49-F238E27FC236}">
                <a16:creationId xmlns:a16="http://schemas.microsoft.com/office/drawing/2014/main" id="{DB12149E-A670-4AE0-9E7D-63590D48BFFE}"/>
              </a:ext>
            </a:extLst>
          </p:cNvPr>
          <p:cNvPicPr>
            <a:picLocks noChangeAspect="1"/>
          </p:cNvPicPr>
          <p:nvPr/>
        </p:nvPicPr>
        <p:blipFill>
          <a:blip r:embed="rId2"/>
          <a:stretch>
            <a:fillRect/>
          </a:stretch>
        </p:blipFill>
        <p:spPr>
          <a:xfrm>
            <a:off x="535503" y="1985937"/>
            <a:ext cx="4764924" cy="3832108"/>
          </a:xfrm>
          <a:prstGeom prst="rect">
            <a:avLst/>
          </a:prstGeom>
        </p:spPr>
      </p:pic>
    </p:spTree>
    <p:extLst>
      <p:ext uri="{BB962C8B-B14F-4D97-AF65-F5344CB8AC3E}">
        <p14:creationId xmlns:p14="http://schemas.microsoft.com/office/powerpoint/2010/main" val="55447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A1004A-9C33-4B8F-A3B6-353CDA9C0CDF}"/>
              </a:ext>
            </a:extLst>
          </p:cNvPr>
          <p:cNvSpPr>
            <a:spLocks noGrp="1"/>
          </p:cNvSpPr>
          <p:nvPr>
            <p:ph type="title"/>
          </p:nvPr>
        </p:nvSpPr>
        <p:spPr/>
        <p:txBody>
          <a:bodyPr/>
          <a:lstStyle/>
          <a:p>
            <a:r>
              <a:rPr lang="ru-RU" dirty="0"/>
              <a:t>ПОЛИМЕРНЫЕ ФРАКТАЛЫ</a:t>
            </a:r>
          </a:p>
        </p:txBody>
      </p:sp>
      <p:pic>
        <p:nvPicPr>
          <p:cNvPr id="4" name="Рисунок 3">
            <a:extLst>
              <a:ext uri="{FF2B5EF4-FFF2-40B4-BE49-F238E27FC236}">
                <a16:creationId xmlns:a16="http://schemas.microsoft.com/office/drawing/2014/main" id="{C4345CEF-BD7C-4A65-8DDB-81FE08320CD5}"/>
              </a:ext>
            </a:extLst>
          </p:cNvPr>
          <p:cNvPicPr>
            <a:picLocks noChangeAspect="1"/>
          </p:cNvPicPr>
          <p:nvPr/>
        </p:nvPicPr>
        <p:blipFill>
          <a:blip r:embed="rId2"/>
          <a:stretch>
            <a:fillRect/>
          </a:stretch>
        </p:blipFill>
        <p:spPr>
          <a:xfrm>
            <a:off x="479376" y="1628800"/>
            <a:ext cx="3071664" cy="4984210"/>
          </a:xfrm>
          <a:prstGeom prst="rect">
            <a:avLst/>
          </a:prstGeom>
        </p:spPr>
      </p:pic>
      <p:sp>
        <p:nvSpPr>
          <p:cNvPr id="8" name="TextBox 7">
            <a:extLst>
              <a:ext uri="{FF2B5EF4-FFF2-40B4-BE49-F238E27FC236}">
                <a16:creationId xmlns:a16="http://schemas.microsoft.com/office/drawing/2014/main" id="{EAB8A10C-EAEC-4F81-A5A1-94BE3A5253DF}"/>
              </a:ext>
            </a:extLst>
          </p:cNvPr>
          <p:cNvSpPr txBox="1"/>
          <p:nvPr/>
        </p:nvSpPr>
        <p:spPr>
          <a:xfrm>
            <a:off x="4223792" y="1997839"/>
            <a:ext cx="6097604" cy="2862322"/>
          </a:xfrm>
          <a:prstGeom prst="rect">
            <a:avLst/>
          </a:prstGeom>
          <a:noFill/>
        </p:spPr>
        <p:txBody>
          <a:bodyPr wrap="square">
            <a:spAutoFit/>
          </a:bodyPr>
          <a:lstStyle/>
          <a:p>
            <a:r>
              <a:rPr lang="ru-RU" dirty="0"/>
              <a:t>Как один из полезных материалов с большой площадью поверхности для различных применений, включая покрытия, катализ, датчики, электронные приложения и биомедицинские применения, фрактальная наноструктура полимерных материалов посредством самосборки является привлекательным объектом. </a:t>
            </a:r>
            <a:r>
              <a:rPr lang="ru-RU" dirty="0" err="1"/>
              <a:t>Чой</a:t>
            </a:r>
            <a:r>
              <a:rPr lang="ru-RU" dirty="0"/>
              <a:t> и его коллеги предложили новый метод управления кинетикой полимеризации и самосборки для реализации однократного синтеза полимерных фрактальных наноструктур в растворенных средах [ 182 ].</a:t>
            </a:r>
          </a:p>
        </p:txBody>
      </p:sp>
    </p:spTree>
    <p:extLst>
      <p:ext uri="{BB962C8B-B14F-4D97-AF65-F5344CB8AC3E}">
        <p14:creationId xmlns:p14="http://schemas.microsoft.com/office/powerpoint/2010/main" val="1297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5409C2-367A-4E95-BF91-170A60F2D8D3}"/>
              </a:ext>
            </a:extLst>
          </p:cNvPr>
          <p:cNvSpPr>
            <a:spLocks noGrp="1"/>
          </p:cNvSpPr>
          <p:nvPr>
            <p:ph type="title"/>
          </p:nvPr>
        </p:nvSpPr>
        <p:spPr/>
        <p:txBody>
          <a:bodyPr/>
          <a:lstStyle/>
          <a:p>
            <a:r>
              <a:rPr lang="ru-RU" dirty="0"/>
              <a:t>САМОСБОРКА ИЗ НЕОРГАНИЧЕСКИХ МАТЕРИАЛОВ</a:t>
            </a:r>
          </a:p>
        </p:txBody>
      </p:sp>
      <p:sp>
        <p:nvSpPr>
          <p:cNvPr id="6" name="TextBox 5">
            <a:extLst>
              <a:ext uri="{FF2B5EF4-FFF2-40B4-BE49-F238E27FC236}">
                <a16:creationId xmlns:a16="http://schemas.microsoft.com/office/drawing/2014/main" id="{EB86DD93-BC76-4BAC-8657-A11E85023CBD}"/>
              </a:ext>
            </a:extLst>
          </p:cNvPr>
          <p:cNvSpPr txBox="1"/>
          <p:nvPr/>
        </p:nvSpPr>
        <p:spPr>
          <a:xfrm>
            <a:off x="5951984" y="1555197"/>
            <a:ext cx="6097604" cy="3139321"/>
          </a:xfrm>
          <a:prstGeom prst="rect">
            <a:avLst/>
          </a:prstGeom>
          <a:noFill/>
        </p:spPr>
        <p:txBody>
          <a:bodyPr wrap="square">
            <a:spAutoFit/>
          </a:bodyPr>
          <a:lstStyle/>
          <a:p>
            <a:r>
              <a:rPr lang="ru-RU" dirty="0"/>
              <a:t>Стратегия наноархитектоники при самосборке применима к системам с металлическими и неорганическими веществами, в которых можно рассматривать самосборку самих неорганических материалов и гибридные сборки между органическими и неорганическими веществами [ 186 - 194 ]. </a:t>
            </a:r>
          </a:p>
          <a:p>
            <a:r>
              <a:rPr lang="ru-RU" dirty="0"/>
              <a:t>В качестве самосборки функциональных частей на золотых поверхностях для сенсорных приложений Принс и его коллеги продемонстрировали флуоресцентные сенсорные системы посредством наноархитектоники наночастиц золота [ 195 ].</a:t>
            </a:r>
          </a:p>
        </p:txBody>
      </p:sp>
      <p:sp>
        <p:nvSpPr>
          <p:cNvPr id="8" name="TextBox 7">
            <a:extLst>
              <a:ext uri="{FF2B5EF4-FFF2-40B4-BE49-F238E27FC236}">
                <a16:creationId xmlns:a16="http://schemas.microsoft.com/office/drawing/2014/main" id="{5172ED9F-A92E-40D9-BBEA-27DCEE07947E}"/>
              </a:ext>
            </a:extLst>
          </p:cNvPr>
          <p:cNvSpPr txBox="1"/>
          <p:nvPr/>
        </p:nvSpPr>
        <p:spPr>
          <a:xfrm>
            <a:off x="238886" y="4869160"/>
            <a:ext cx="11714228" cy="2031325"/>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На поверхности наночастиц Au были иммобилизованы функциональные фрагменты, такие как 1,4,7-триазациклононановый комплекс Zn(II) и 1,4,7,10-тетраазациклододекановый комплекс Zn(II) вместе с</a:t>
            </a:r>
            <a:r>
              <a:rPr lang="ru-RU" sz="1800" dirty="0">
                <a:solidFill>
                  <a:srgbClr val="000000"/>
                </a:solidFill>
                <a:effectLst/>
                <a:latin typeface="Microsoft Sans Serif" panose="020B0604020202020204" pitchFamily="34" charset="0"/>
                <a:ea typeface="Microsoft Sans Serif" panose="020B0604020202020204" pitchFamily="34" charset="0"/>
              </a:rPr>
              <a:t> флуорогенными</a:t>
            </a:r>
            <a:r>
              <a:rPr lang="fy-NL" sz="12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молекулами-зондами. При селективном связывании молекул-гостей с частью комплекса выход молекул</a:t>
            </a:r>
            <a:r>
              <a:rPr lang="ru-RU" sz="1800" dirty="0">
                <a:solidFill>
                  <a:srgbClr val="000000"/>
                </a:solidFill>
                <a:effectLst/>
                <a:latin typeface="Microsoft Sans Serif" panose="020B0604020202020204" pitchFamily="34" charset="0"/>
                <a:ea typeface="Microsoft Sans Serif" panose="020B0604020202020204" pitchFamily="34" charset="0"/>
              </a:rPr>
              <a:t> флуорогенного</a:t>
            </a:r>
            <a:r>
              <a:rPr lang="fy-NL" sz="12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зонда с поверхности наночастиц в раствор приводил к</a:t>
            </a:r>
            <a:r>
              <a:rPr lang="ru-RU" sz="1800" dirty="0">
                <a:solidFill>
                  <a:srgbClr val="000000"/>
                </a:solidFill>
                <a:effectLst/>
                <a:latin typeface="Microsoft Sans Serif" panose="020B0604020202020204" pitchFamily="34" charset="0"/>
                <a:ea typeface="Microsoft Sans Serif" panose="020B0604020202020204" pitchFamily="34" charset="0"/>
              </a:rPr>
              <a:t> флуоресцентным</a:t>
            </a:r>
            <a:r>
              <a:rPr lang="fy-NL" sz="1800" dirty="0">
                <a:solidFill>
                  <a:srgbClr val="000000"/>
                </a:solidFill>
                <a:effectLst/>
                <a:latin typeface="Microsoft Sans Serif" panose="020B0604020202020204" pitchFamily="34" charset="0"/>
                <a:ea typeface="Microsoft Sans Serif" panose="020B0604020202020204" pitchFamily="34" charset="0"/>
              </a:rPr>
              <a:t> сигналам. Эта стратегия может быть применена в универсальной комбинации функциональных блоков распознавания и флуоресценции, что, возможно, позволяет создавать наноархитектуры различных сенсорных систем для многих видов химических входов</a:t>
            </a:r>
            <a:r>
              <a:rPr lang="ru-RU" sz="1800" dirty="0">
                <a:solidFill>
                  <a:srgbClr val="000000"/>
                </a:solidFill>
                <a:effectLst/>
                <a:latin typeface="Microsoft Sans Serif" panose="020B0604020202020204" pitchFamily="34" charset="0"/>
                <a:ea typeface="Microsoft Sans Serif" panose="020B0604020202020204" pitchFamily="34" charset="0"/>
              </a:rPr>
              <a:t>.</a:t>
            </a:r>
            <a:r>
              <a:rPr lang="fy-NL" sz="1800" dirty="0">
                <a:solidFill>
                  <a:srgbClr val="000000"/>
                </a:solidFill>
                <a:effectLst/>
                <a:latin typeface="Microsoft Sans Serif" panose="020B0604020202020204" pitchFamily="34" charset="0"/>
                <a:ea typeface="Microsoft Sans Serif" panose="020B0604020202020204" pitchFamily="34" charset="0"/>
              </a:rPr>
              <a:t> </a:t>
            </a:r>
            <a:endParaRPr lang="ru-RU" dirty="0"/>
          </a:p>
        </p:txBody>
      </p:sp>
      <p:pic>
        <p:nvPicPr>
          <p:cNvPr id="34818" name="Picture 2" descr="Description unavailable">
            <a:extLst>
              <a:ext uri="{FF2B5EF4-FFF2-40B4-BE49-F238E27FC236}">
                <a16:creationId xmlns:a16="http://schemas.microsoft.com/office/drawing/2014/main" id="{75E122A3-A957-40D2-BA6B-18830D070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00398"/>
            <a:ext cx="345638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9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C5533-A7E0-4439-9F4E-6C74C7AD7D44}"/>
              </a:ext>
            </a:extLst>
          </p:cNvPr>
          <p:cNvSpPr>
            <a:spLocks noGrp="1"/>
          </p:cNvSpPr>
          <p:nvPr>
            <p:ph type="title"/>
          </p:nvPr>
        </p:nvSpPr>
        <p:spPr/>
        <p:txBody>
          <a:bodyPr/>
          <a:lstStyle/>
          <a:p>
            <a:r>
              <a:rPr lang="ru-RU" dirty="0"/>
              <a:t>ПРОИЗВОДНЫЕ МОЛОХИТОВОГО ЗЕЛЕНОГО</a:t>
            </a:r>
          </a:p>
        </p:txBody>
      </p:sp>
      <p:pic>
        <p:nvPicPr>
          <p:cNvPr id="35842" name="Picture 2" descr="Малахитовый зеленый, кондиционер для аквариумной воды">
            <a:extLst>
              <a:ext uri="{FF2B5EF4-FFF2-40B4-BE49-F238E27FC236}">
                <a16:creationId xmlns:a16="http://schemas.microsoft.com/office/drawing/2014/main" id="{0EA86373-A055-4B8C-91D0-C757C19C0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628800"/>
            <a:ext cx="139065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Малахитовый зелёный — Википедия">
            <a:extLst>
              <a:ext uri="{FF2B5EF4-FFF2-40B4-BE49-F238E27FC236}">
                <a16:creationId xmlns:a16="http://schemas.microsoft.com/office/drawing/2014/main" id="{90D815FB-1D5A-4C23-AB05-A65A3652B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2" y="5229200"/>
            <a:ext cx="2181498" cy="1325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656DC1-D5E8-4BB5-84DD-9505A183924F}"/>
              </a:ext>
            </a:extLst>
          </p:cNvPr>
          <p:cNvSpPr txBox="1"/>
          <p:nvPr/>
        </p:nvSpPr>
        <p:spPr>
          <a:xfrm>
            <a:off x="6168008" y="1844824"/>
            <a:ext cx="5807500" cy="2585323"/>
          </a:xfrm>
          <a:prstGeom prst="rect">
            <a:avLst/>
          </a:prstGeom>
          <a:noFill/>
        </p:spPr>
        <p:txBody>
          <a:bodyPr wrap="square">
            <a:spAutoFit/>
          </a:bodyPr>
          <a:lstStyle/>
          <a:p>
            <a:r>
              <a:rPr lang="ru-RU" dirty="0" err="1"/>
              <a:t>Харле</a:t>
            </a:r>
            <a:r>
              <a:rPr lang="ru-RU" dirty="0"/>
              <a:t> , Фудзивара и их коллеги иммобилизовали производные малахитового зеленого в виде самоорганизующегося монослоя (SAM) на </a:t>
            </a:r>
            <a:r>
              <a:rPr lang="ru-RU" dirty="0" err="1"/>
              <a:t>TiO</a:t>
            </a:r>
            <a:r>
              <a:rPr lang="ru-RU" dirty="0"/>
              <a:t> 2 [ 179 ]. Производные малахитовой зелени были охарактеризованы при отрицательном уровне окислительно-восстановительного потенциала в возбужденном состоянии для более подходящего использования в солнечных элементах, сенсибилизированных красителем.</a:t>
            </a:r>
          </a:p>
        </p:txBody>
      </p:sp>
      <p:pic>
        <p:nvPicPr>
          <p:cNvPr id="7" name="Рисунок 6">
            <a:extLst>
              <a:ext uri="{FF2B5EF4-FFF2-40B4-BE49-F238E27FC236}">
                <a16:creationId xmlns:a16="http://schemas.microsoft.com/office/drawing/2014/main" id="{48614233-9073-4C25-AA37-764B1A74FE8D}"/>
              </a:ext>
            </a:extLst>
          </p:cNvPr>
          <p:cNvPicPr>
            <a:picLocks noChangeAspect="1"/>
          </p:cNvPicPr>
          <p:nvPr/>
        </p:nvPicPr>
        <p:blipFill>
          <a:blip r:embed="rId4"/>
          <a:stretch>
            <a:fillRect/>
          </a:stretch>
        </p:blipFill>
        <p:spPr>
          <a:xfrm>
            <a:off x="2639617" y="1605703"/>
            <a:ext cx="3384376" cy="5104925"/>
          </a:xfrm>
          <a:prstGeom prst="rect">
            <a:avLst/>
          </a:prstGeom>
        </p:spPr>
      </p:pic>
      <p:pic>
        <p:nvPicPr>
          <p:cNvPr id="10" name="Рисунок 9">
            <a:extLst>
              <a:ext uri="{FF2B5EF4-FFF2-40B4-BE49-F238E27FC236}">
                <a16:creationId xmlns:a16="http://schemas.microsoft.com/office/drawing/2014/main" id="{5ACA797D-CB0C-4728-90CC-B642E8E624E6}"/>
              </a:ext>
            </a:extLst>
          </p:cNvPr>
          <p:cNvPicPr>
            <a:picLocks noChangeAspect="1"/>
          </p:cNvPicPr>
          <p:nvPr/>
        </p:nvPicPr>
        <p:blipFill>
          <a:blip r:embed="rId5"/>
          <a:stretch>
            <a:fillRect/>
          </a:stretch>
        </p:blipFill>
        <p:spPr>
          <a:xfrm>
            <a:off x="6600056" y="4430147"/>
            <a:ext cx="3839035" cy="2280481"/>
          </a:xfrm>
          <a:prstGeom prst="rect">
            <a:avLst/>
          </a:prstGeom>
        </p:spPr>
      </p:pic>
    </p:spTree>
    <p:extLst>
      <p:ext uri="{BB962C8B-B14F-4D97-AF65-F5344CB8AC3E}">
        <p14:creationId xmlns:p14="http://schemas.microsoft.com/office/powerpoint/2010/main" val="426465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C84FA-3629-4E2E-AE2A-F3B7462A6F2F}"/>
              </a:ext>
            </a:extLst>
          </p:cNvPr>
          <p:cNvSpPr>
            <a:spLocks noGrp="1"/>
          </p:cNvSpPr>
          <p:nvPr>
            <p:ph type="title"/>
          </p:nvPr>
        </p:nvSpPr>
        <p:spPr/>
        <p:txBody>
          <a:bodyPr/>
          <a:lstStyle/>
          <a:p>
            <a:r>
              <a:rPr lang="ru-RU" dirty="0" err="1"/>
              <a:t>Антизалипание</a:t>
            </a:r>
            <a:r>
              <a:rPr lang="ru-RU" dirty="0"/>
              <a:t> в МЭМС</a:t>
            </a:r>
          </a:p>
        </p:txBody>
      </p:sp>
      <p:pic>
        <p:nvPicPr>
          <p:cNvPr id="4" name="Рисунок 3">
            <a:extLst>
              <a:ext uri="{FF2B5EF4-FFF2-40B4-BE49-F238E27FC236}">
                <a16:creationId xmlns:a16="http://schemas.microsoft.com/office/drawing/2014/main" id="{7433B934-5B15-4395-AB89-D8D3BEF8FCD3}"/>
              </a:ext>
            </a:extLst>
          </p:cNvPr>
          <p:cNvPicPr>
            <a:picLocks noChangeAspect="1"/>
          </p:cNvPicPr>
          <p:nvPr/>
        </p:nvPicPr>
        <p:blipFill>
          <a:blip r:embed="rId2"/>
          <a:stretch>
            <a:fillRect/>
          </a:stretch>
        </p:blipFill>
        <p:spPr>
          <a:xfrm>
            <a:off x="2783632" y="4205119"/>
            <a:ext cx="6173061" cy="2048161"/>
          </a:xfrm>
          <a:prstGeom prst="rect">
            <a:avLst/>
          </a:prstGeom>
        </p:spPr>
      </p:pic>
      <p:sp>
        <p:nvSpPr>
          <p:cNvPr id="6" name="TextBox 5">
            <a:extLst>
              <a:ext uri="{FF2B5EF4-FFF2-40B4-BE49-F238E27FC236}">
                <a16:creationId xmlns:a16="http://schemas.microsoft.com/office/drawing/2014/main" id="{2F751438-B2E2-4F80-9C60-482A4BC13DB6}"/>
              </a:ext>
            </a:extLst>
          </p:cNvPr>
          <p:cNvSpPr txBox="1"/>
          <p:nvPr/>
        </p:nvSpPr>
        <p:spPr>
          <a:xfrm>
            <a:off x="551384" y="1628800"/>
            <a:ext cx="11449272" cy="1754326"/>
          </a:xfrm>
          <a:prstGeom prst="rect">
            <a:avLst/>
          </a:prstGeom>
          <a:noFill/>
        </p:spPr>
        <p:txBody>
          <a:bodyPr wrap="square">
            <a:spAutoFit/>
          </a:bodyPr>
          <a:lstStyle/>
          <a:p>
            <a:r>
              <a:rPr lang="ru-RU" dirty="0"/>
              <a:t>Использование уменьшения антизалипания:</a:t>
            </a:r>
          </a:p>
          <a:p>
            <a:r>
              <a:rPr lang="ru-RU" dirty="0"/>
              <a:t>1. Придание шероховатости поверхности и покрытие поверхности материалами с низкой поверхностной энергией.</a:t>
            </a:r>
          </a:p>
          <a:p>
            <a:r>
              <a:rPr lang="ru-RU" dirty="0"/>
              <a:t>2. За счет уменьшения трения между микроструктурами:</a:t>
            </a:r>
          </a:p>
          <a:p>
            <a:pPr marL="285750" indent="-285750">
              <a:buFont typeface="Arial" panose="020B0604020202020204" pitchFamily="34" charset="0"/>
              <a:buChar char="•"/>
            </a:pPr>
            <a:r>
              <a:rPr lang="ru-RU" dirty="0" err="1"/>
              <a:t>Самосборные</a:t>
            </a:r>
            <a:r>
              <a:rPr lang="ru-RU" dirty="0"/>
              <a:t> </a:t>
            </a:r>
            <a:r>
              <a:rPr lang="ru-RU" dirty="0" err="1"/>
              <a:t>монослойные</a:t>
            </a:r>
            <a:r>
              <a:rPr lang="ru-RU" dirty="0"/>
              <a:t> (</a:t>
            </a:r>
            <a:r>
              <a:rPr lang="en-US" dirty="0"/>
              <a:t>SAM) </a:t>
            </a:r>
            <a:r>
              <a:rPr lang="ru-RU" dirty="0"/>
              <a:t>покрытия</a:t>
            </a:r>
            <a:endParaRPr lang="en-US" dirty="0"/>
          </a:p>
          <a:p>
            <a:pPr marL="285750" indent="-285750">
              <a:buFont typeface="Arial" panose="020B0604020202020204" pitchFamily="34" charset="0"/>
              <a:buChar char="•"/>
            </a:pPr>
            <a:r>
              <a:rPr lang="ru-RU" dirty="0"/>
              <a:t>Покрытия из алмазоподобного углерода (DLC)</a:t>
            </a:r>
          </a:p>
        </p:txBody>
      </p:sp>
    </p:spTree>
    <p:extLst>
      <p:ext uri="{BB962C8B-B14F-4D97-AF65-F5344CB8AC3E}">
        <p14:creationId xmlns:p14="http://schemas.microsoft.com/office/powerpoint/2010/main" val="82708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5DFB5D-58A2-4D31-AE11-2921227C099F}"/>
              </a:ext>
            </a:extLst>
          </p:cNvPr>
          <p:cNvSpPr>
            <a:spLocks noGrp="1"/>
          </p:cNvSpPr>
          <p:nvPr>
            <p:ph type="title"/>
          </p:nvPr>
        </p:nvSpPr>
        <p:spPr/>
        <p:txBody>
          <a:bodyPr/>
          <a:lstStyle/>
          <a:p>
            <a:r>
              <a:rPr lang="ru-RU" dirty="0"/>
              <a:t>СБОРКИ НА ОСНОВЕ ДНК</a:t>
            </a:r>
          </a:p>
        </p:txBody>
      </p:sp>
      <p:sp>
        <p:nvSpPr>
          <p:cNvPr id="6" name="TextBox 5">
            <a:extLst>
              <a:ext uri="{FF2B5EF4-FFF2-40B4-BE49-F238E27FC236}">
                <a16:creationId xmlns:a16="http://schemas.microsoft.com/office/drawing/2014/main" id="{A71BFEBD-F03C-4B98-BBBA-D907AEA2963F}"/>
              </a:ext>
            </a:extLst>
          </p:cNvPr>
          <p:cNvSpPr txBox="1"/>
          <p:nvPr/>
        </p:nvSpPr>
        <p:spPr>
          <a:xfrm>
            <a:off x="263352" y="1698480"/>
            <a:ext cx="11737304" cy="923330"/>
          </a:xfrm>
          <a:prstGeom prst="rect">
            <a:avLst/>
          </a:prstGeom>
          <a:noFill/>
        </p:spPr>
        <p:txBody>
          <a:bodyPr wrap="square">
            <a:spAutoFit/>
          </a:bodyPr>
          <a:lstStyle/>
          <a:p>
            <a:r>
              <a:rPr lang="ru-RU" dirty="0"/>
              <a:t>Поскольку биологические системы образуются путем самосборки различных молекул-компонентов, включая липиды, пептиды, белки, нуклеиновые кислоты, полисахариды и т. д., эти </a:t>
            </a:r>
            <a:r>
              <a:rPr lang="ru-RU" dirty="0" err="1"/>
              <a:t>биомолекулы</a:t>
            </a:r>
            <a:r>
              <a:rPr lang="ru-RU" dirty="0"/>
              <a:t> также могут быть хорошими компонентами процессов самосборки для искусственных функций систем [ 212 - 216 ]</a:t>
            </a:r>
          </a:p>
        </p:txBody>
      </p:sp>
      <p:sp>
        <p:nvSpPr>
          <p:cNvPr id="10" name="TextBox 9">
            <a:extLst>
              <a:ext uri="{FF2B5EF4-FFF2-40B4-BE49-F238E27FC236}">
                <a16:creationId xmlns:a16="http://schemas.microsoft.com/office/drawing/2014/main" id="{EB9EEFA4-D2CA-4EFF-9DA9-919F2474F5AC}"/>
              </a:ext>
            </a:extLst>
          </p:cNvPr>
          <p:cNvSpPr txBox="1"/>
          <p:nvPr/>
        </p:nvSpPr>
        <p:spPr>
          <a:xfrm>
            <a:off x="358385" y="5835450"/>
            <a:ext cx="11809312" cy="923330"/>
          </a:xfrm>
          <a:prstGeom prst="rect">
            <a:avLst/>
          </a:prstGeom>
          <a:noFill/>
        </p:spPr>
        <p:txBody>
          <a:bodyPr wrap="square">
            <a:spAutoFit/>
          </a:bodyPr>
          <a:lstStyle/>
          <a:p>
            <a:r>
              <a:rPr lang="ru-RU" dirty="0"/>
              <a:t>Одним из типичных успешных примеров может быть ДНК-</a:t>
            </a:r>
            <a:r>
              <a:rPr lang="fy-NL" sz="1800" dirty="0">
                <a:effectLst/>
                <a:ea typeface="Microsoft Sans Serif" panose="020B0604020202020204" pitchFamily="34" charset="0"/>
              </a:rPr>
              <a:t>нанотехнология, такая как ДНК-оригами, в которой различные структуры могут быть логически </a:t>
            </a:r>
            <a:r>
              <a:rPr lang="fy-NL" dirty="0">
                <a:ea typeface="Microsoft Sans Serif" panose="020B0604020202020204" pitchFamily="34" charset="0"/>
              </a:rPr>
              <a:t>спроектированы </a:t>
            </a:r>
            <a:r>
              <a:rPr lang="fy-NL" sz="1800" dirty="0">
                <a:effectLst/>
                <a:ea typeface="Microsoft Sans Serif" panose="020B0604020202020204" pitchFamily="34" charset="0"/>
              </a:rPr>
              <a:t>наноархитектурой посредством специфического </a:t>
            </a:r>
            <a:r>
              <a:rPr lang="fy-NL" dirty="0">
                <a:ea typeface="Microsoft Sans Serif" panose="020B0604020202020204" pitchFamily="34" charset="0"/>
              </a:rPr>
              <a:t>выравнивания </a:t>
            </a:r>
            <a:r>
              <a:rPr lang="fy-NL" sz="1800" dirty="0">
                <a:effectLst/>
                <a:ea typeface="Microsoft Sans Serif" panose="020B0604020202020204" pitchFamily="34" charset="0"/>
              </a:rPr>
              <a:t>и запрограммированных последовательностей ДНК [ 2</a:t>
            </a:r>
            <a:r>
              <a:rPr lang="ru-RU" sz="1800" dirty="0">
                <a:effectLst/>
                <a:ea typeface="Microsoft Sans Serif" panose="020B0604020202020204" pitchFamily="34" charset="0"/>
              </a:rPr>
              <a:t>17</a:t>
            </a:r>
            <a:r>
              <a:rPr lang="fy-NL" sz="1800" dirty="0">
                <a:effectLst/>
                <a:ea typeface="Microsoft Sans Serif" panose="020B0604020202020204" pitchFamily="34" charset="0"/>
              </a:rPr>
              <a:t>-2</a:t>
            </a:r>
            <a:r>
              <a:rPr lang="ru-RU" sz="1800" dirty="0">
                <a:effectLst/>
                <a:ea typeface="Microsoft Sans Serif" panose="020B0604020202020204" pitchFamily="34" charset="0"/>
              </a:rPr>
              <a:t>19</a:t>
            </a:r>
            <a:r>
              <a:rPr lang="fy-NL" sz="1800" dirty="0">
                <a:effectLst/>
                <a:ea typeface="Microsoft Sans Serif" panose="020B0604020202020204" pitchFamily="34" charset="0"/>
              </a:rPr>
              <a:t> ]</a:t>
            </a:r>
            <a:endParaRPr lang="ru-RU" dirty="0"/>
          </a:p>
        </p:txBody>
      </p:sp>
      <p:pic>
        <p:nvPicPr>
          <p:cNvPr id="36866" name="Picture 2" descr="ТЕХНИКУ ДНК-ОРИГАМИ УСОВЕРШЕНСТВОВАЛИ | НТ НП Биотех2030">
            <a:extLst>
              <a:ext uri="{FF2B5EF4-FFF2-40B4-BE49-F238E27FC236}">
                <a16:creationId xmlns:a16="http://schemas.microsoft.com/office/drawing/2014/main" id="{2E9F3D63-CCE8-4345-BFA4-C357C7B21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892" y="2708920"/>
            <a:ext cx="4658216" cy="2919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2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A28EF3-3C12-4A8E-B169-94CD80E46375}"/>
              </a:ext>
            </a:extLst>
          </p:cNvPr>
          <p:cNvSpPr>
            <a:spLocks noGrp="1"/>
          </p:cNvSpPr>
          <p:nvPr>
            <p:ph type="title"/>
          </p:nvPr>
        </p:nvSpPr>
        <p:spPr/>
        <p:txBody>
          <a:bodyPr/>
          <a:lstStyle/>
          <a:p>
            <a:r>
              <a:rPr lang="ru-RU" dirty="0"/>
              <a:t>ДНК-ОРИГАМИ</a:t>
            </a:r>
          </a:p>
        </p:txBody>
      </p:sp>
      <p:pic>
        <p:nvPicPr>
          <p:cNvPr id="4" name="Рисунок 3">
            <a:extLst>
              <a:ext uri="{FF2B5EF4-FFF2-40B4-BE49-F238E27FC236}">
                <a16:creationId xmlns:a16="http://schemas.microsoft.com/office/drawing/2014/main" id="{98A98B17-249C-4CF4-B43C-D64D56B7E941}"/>
              </a:ext>
            </a:extLst>
          </p:cNvPr>
          <p:cNvPicPr>
            <a:picLocks noChangeAspect="1"/>
          </p:cNvPicPr>
          <p:nvPr/>
        </p:nvPicPr>
        <p:blipFill>
          <a:blip r:embed="rId2"/>
          <a:stretch>
            <a:fillRect/>
          </a:stretch>
        </p:blipFill>
        <p:spPr>
          <a:xfrm>
            <a:off x="263352" y="1628800"/>
            <a:ext cx="5658640" cy="4782217"/>
          </a:xfrm>
          <a:prstGeom prst="rect">
            <a:avLst/>
          </a:prstGeom>
        </p:spPr>
      </p:pic>
      <p:sp>
        <p:nvSpPr>
          <p:cNvPr id="6" name="TextBox 5">
            <a:extLst>
              <a:ext uri="{FF2B5EF4-FFF2-40B4-BE49-F238E27FC236}">
                <a16:creationId xmlns:a16="http://schemas.microsoft.com/office/drawing/2014/main" id="{9DB8B2D0-8F38-473A-82A7-1B11C55C2EC3}"/>
              </a:ext>
            </a:extLst>
          </p:cNvPr>
          <p:cNvSpPr txBox="1"/>
          <p:nvPr/>
        </p:nvSpPr>
        <p:spPr>
          <a:xfrm>
            <a:off x="5921992" y="1556792"/>
            <a:ext cx="6097604" cy="5078313"/>
          </a:xfrm>
          <a:prstGeom prst="rect">
            <a:avLst/>
          </a:prstGeom>
          <a:noFill/>
        </p:spPr>
        <p:txBody>
          <a:bodyPr wrap="square">
            <a:spAutoFit/>
          </a:bodyPr>
          <a:lstStyle/>
          <a:p>
            <a:r>
              <a:rPr lang="ru-RU" sz="1200" dirty="0"/>
              <a:t>Принципы проектирования ДНК-оригами со сложными </a:t>
            </a:r>
            <a:r>
              <a:rPr lang="ru-RU" sz="1200" dirty="0" err="1"/>
              <a:t>кривизнами</a:t>
            </a:r>
            <a:r>
              <a:rPr lang="ru-RU" sz="1200" dirty="0"/>
              <a:t> в трехмерном пространстве. </a:t>
            </a:r>
          </a:p>
          <a:p>
            <a:pPr marL="228600" indent="-228600">
              <a:buAutoNum type="alphaUcParenBoth"/>
            </a:pPr>
            <a:r>
              <a:rPr lang="ru-RU" sz="1200" dirty="0"/>
              <a:t>Параллельное расположение двойных спиралей ДНК с образованием </a:t>
            </a:r>
            <a:r>
              <a:rPr lang="ru-RU" sz="1200" dirty="0" err="1"/>
              <a:t>многоспиральных</a:t>
            </a:r>
            <a:r>
              <a:rPr lang="ru-RU" sz="1200" dirty="0"/>
              <a:t> наноструктур ДНК. Расстояние между последовательными кроссоверами, соединяющими соседние спирали (L1, L2 и L3), постоянно и обычно соответствует 21 или 32 </a:t>
            </a:r>
            <a:r>
              <a:rPr lang="ru-RU" sz="1200" dirty="0" err="1"/>
              <a:t>п.н</a:t>
            </a:r>
            <a:r>
              <a:rPr lang="ru-RU" sz="1200" dirty="0"/>
              <a:t>. (около двух или трех полных витков ДНК В-формы). </a:t>
            </a:r>
          </a:p>
          <a:p>
            <a:pPr marL="228600" indent="-228600">
              <a:buAutoNum type="alphaUcParenBoth"/>
            </a:pPr>
            <a:r>
              <a:rPr lang="ru-RU" sz="1200" dirty="0"/>
              <a:t>Изгиб спиралей ДНК в концентрические кольца для создания кривизны в плоскости. Расстояние между кроссоверами во внешних кольцах больше, чем во внутренних кольцах (L3 &gt; L2 &gt; L1). Это расстояние не обязательно должно быть постоянным или точно равным целому числу полных витков ДНК В-формы для каждой спирали. </a:t>
            </a:r>
          </a:p>
          <a:p>
            <a:pPr marL="228600" indent="-228600">
              <a:buAutoNum type="alphaUcParenBoth"/>
            </a:pPr>
            <a:r>
              <a:rPr lang="ru-RU" sz="1200" dirty="0"/>
              <a:t>Схематическая диаграмма концентрической структуры с тремя кольцами. Длинный каркас одноцепочечной ДНК показан голубым цветом, а короткие основные цепи </a:t>
            </a:r>
            <a:r>
              <a:rPr lang="ru-RU" sz="1200" dirty="0" err="1"/>
              <a:t>олигонуклеотидов</a:t>
            </a:r>
            <a:r>
              <a:rPr lang="ru-RU" sz="1200" dirty="0"/>
              <a:t> показаны разными цветами. Между соседними кольцами требуются два пересечения лесов, чтобы получить </a:t>
            </a:r>
            <a:r>
              <a:rPr lang="ru-RU" sz="1200" dirty="0" err="1"/>
              <a:t>трехкольцевую</a:t>
            </a:r>
            <a:r>
              <a:rPr lang="ru-RU" sz="1200" dirty="0"/>
              <a:t> компоновку. Они расположены далеко друг от друга, по разные стороны колец. Пять периодических пересечений основных цепей соединяют внешнее и среднее кольца, а также среднее и внутреннее кольца соответственно, ограничивая три изогнутых кольца ДНК с двойной спиралью одной и той же двумерной плоскостью. </a:t>
            </a:r>
          </a:p>
          <a:p>
            <a:pPr marL="228600" indent="-228600">
              <a:buAutoNum type="alphaUcParenBoth"/>
            </a:pPr>
            <a:r>
              <a:rPr lang="ru-RU" sz="1200" dirty="0"/>
              <a:t>Спиральный и цилиндрический вид концентрической структуры с тремя кольцами. </a:t>
            </a:r>
          </a:p>
          <a:p>
            <a:pPr marL="228600" indent="-228600">
              <a:buAutoNum type="alphaUcParenBoth"/>
            </a:pPr>
            <a:r>
              <a:rPr lang="ru-RU" sz="1200" dirty="0"/>
              <a:t>Общий метод введения кривизны вне плоскости в </a:t>
            </a:r>
            <a:r>
              <a:rPr lang="ru-RU" sz="1200" dirty="0" err="1"/>
              <a:t>многоспиральной</a:t>
            </a:r>
            <a:r>
              <a:rPr lang="ru-RU" sz="1200" dirty="0"/>
              <a:t> структуре ДНК. Все спирали ДНК имеют естественную конформацию В-формы. Возможны 10 значений q в диапазоне от ~34° до ~343°. Из-за стерических затруднений допустимы не все значения. Здесь показаны лишь некоторые из этих значений. </a:t>
            </a:r>
          </a:p>
          <a:p>
            <a:pPr marL="228600" indent="-228600">
              <a:buAutoNum type="alphaUcParenBoth"/>
            </a:pPr>
            <a:r>
              <a:rPr lang="ru-RU" sz="1200" dirty="0"/>
              <a:t>Различные виды структур, показанных на (E), если смотреть вдоль осей спирали, наклоненных на 135° и перпендикулярных осям спирали.</a:t>
            </a:r>
          </a:p>
        </p:txBody>
      </p:sp>
    </p:spTree>
    <p:extLst>
      <p:ext uri="{BB962C8B-B14F-4D97-AF65-F5344CB8AC3E}">
        <p14:creationId xmlns:p14="http://schemas.microsoft.com/office/powerpoint/2010/main" val="404634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004677-6C2D-4006-9367-A75B3F2BAEDC}"/>
              </a:ext>
            </a:extLst>
          </p:cNvPr>
          <p:cNvSpPr>
            <a:spLocks noGrp="1"/>
          </p:cNvSpPr>
          <p:nvPr>
            <p:ph type="title"/>
          </p:nvPr>
        </p:nvSpPr>
        <p:spPr/>
        <p:txBody>
          <a:bodyPr/>
          <a:lstStyle/>
          <a:p>
            <a:r>
              <a:rPr lang="ru-RU" dirty="0"/>
              <a:t>СИСТЕМЫ ДОСТАВКИ ЛЕКАРСТВ</a:t>
            </a:r>
          </a:p>
        </p:txBody>
      </p:sp>
      <p:pic>
        <p:nvPicPr>
          <p:cNvPr id="12" name="Рисунок 11">
            <a:extLst>
              <a:ext uri="{FF2B5EF4-FFF2-40B4-BE49-F238E27FC236}">
                <a16:creationId xmlns:a16="http://schemas.microsoft.com/office/drawing/2014/main" id="{A4541585-F704-475B-891B-5EFA235BE623}"/>
              </a:ext>
            </a:extLst>
          </p:cNvPr>
          <p:cNvPicPr>
            <a:picLocks noChangeAspect="1"/>
          </p:cNvPicPr>
          <p:nvPr/>
        </p:nvPicPr>
        <p:blipFill>
          <a:blip r:embed="rId2"/>
          <a:stretch>
            <a:fillRect/>
          </a:stretch>
        </p:blipFill>
        <p:spPr>
          <a:xfrm>
            <a:off x="191344" y="2564904"/>
            <a:ext cx="4789504" cy="3308380"/>
          </a:xfrm>
          <a:prstGeom prst="rect">
            <a:avLst/>
          </a:prstGeom>
        </p:spPr>
      </p:pic>
      <p:sp>
        <p:nvSpPr>
          <p:cNvPr id="14" name="TextBox 13">
            <a:extLst>
              <a:ext uri="{FF2B5EF4-FFF2-40B4-BE49-F238E27FC236}">
                <a16:creationId xmlns:a16="http://schemas.microsoft.com/office/drawing/2014/main" id="{2BD78D95-9E62-492B-9018-BAED61EEEDF1}"/>
              </a:ext>
            </a:extLst>
          </p:cNvPr>
          <p:cNvSpPr txBox="1"/>
          <p:nvPr/>
        </p:nvSpPr>
        <p:spPr>
          <a:xfrm>
            <a:off x="5231904" y="1632788"/>
            <a:ext cx="6967398" cy="5078313"/>
          </a:xfrm>
          <a:prstGeom prst="rect">
            <a:avLst/>
          </a:prstGeom>
          <a:noFill/>
        </p:spPr>
        <p:txBody>
          <a:bodyPr wrap="square">
            <a:spAutoFit/>
          </a:bodyPr>
          <a:lstStyle/>
          <a:p>
            <a:r>
              <a:rPr lang="ru-RU" dirty="0"/>
              <a:t>В качестве функций, основанных на самосборке ДНК, </a:t>
            </a:r>
            <a:r>
              <a:rPr lang="ru-RU" dirty="0" err="1"/>
              <a:t>Леонг</a:t>
            </a:r>
            <a:r>
              <a:rPr lang="ru-RU" dirty="0"/>
              <a:t> и его коллеги продемонстрировали системы доставки лекарств, контролируемые самосборкой и разборкой ДНК между нанолистами MoS</a:t>
            </a:r>
            <a:r>
              <a:rPr lang="ru-RU" baseline="-25000" dirty="0"/>
              <a:t>2</a:t>
            </a:r>
            <a:r>
              <a:rPr lang="ru-RU" dirty="0"/>
              <a:t> [221]. Нанолисты MoS</a:t>
            </a:r>
            <a:r>
              <a:rPr lang="ru-RU" baseline="-25000" dirty="0"/>
              <a:t>2</a:t>
            </a:r>
            <a:r>
              <a:rPr lang="ru-RU" dirty="0"/>
              <a:t> могут быть функционализированы олигонуклеотидами ДНК за счет прочного связывания атома серы на конце ДНК с дефектными вакансиями на поверхности нанолистов MoS</a:t>
            </a:r>
            <a:r>
              <a:rPr lang="ru-RU" baseline="-25000" dirty="0"/>
              <a:t>2</a:t>
            </a:r>
            <a:r>
              <a:rPr lang="ru-RU" dirty="0"/>
              <a:t>. Функционализированные нанолисты собирали в послойные структуры с помощью линкерных аптамеров. Лекарства от рака могут переноситься внутри послойных структур с достаточной защитой от внешних атак, таких как лизосомы. Однако послойная структура позволяет проникать небольшим молекулам. Диффузия аденозинтрифосфата (АТФ) в межслойную область вызывает разборку и высвобождение лекарственного средства при сильном связывании АТФ с линкерными аптамерами. Следовательно, лекарство может высвобождаться только в условиях, богатых АТФ. Эта стратегия защиты и контролируемого высвобождения может применяться во многих ситуациях путем изменения дизайна ДНК.</a:t>
            </a:r>
          </a:p>
        </p:txBody>
      </p:sp>
    </p:spTree>
    <p:extLst>
      <p:ext uri="{BB962C8B-B14F-4D97-AF65-F5344CB8AC3E}">
        <p14:creationId xmlns:p14="http://schemas.microsoft.com/office/powerpoint/2010/main" val="34796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267A7-3788-4B3E-BB10-64316FDB473D}"/>
              </a:ext>
            </a:extLst>
          </p:cNvPr>
          <p:cNvSpPr>
            <a:spLocks noGrp="1"/>
          </p:cNvSpPr>
          <p:nvPr>
            <p:ph type="title"/>
          </p:nvPr>
        </p:nvSpPr>
        <p:spPr/>
        <p:txBody>
          <a:bodyPr/>
          <a:lstStyle/>
          <a:p>
            <a:r>
              <a:rPr lang="ru-RU" dirty="0"/>
              <a:t>Сборки с белками и пептидами</a:t>
            </a:r>
          </a:p>
        </p:txBody>
      </p:sp>
      <p:sp>
        <p:nvSpPr>
          <p:cNvPr id="6" name="TextBox 5">
            <a:extLst>
              <a:ext uri="{FF2B5EF4-FFF2-40B4-BE49-F238E27FC236}">
                <a16:creationId xmlns:a16="http://schemas.microsoft.com/office/drawing/2014/main" id="{C550366F-BD69-4F50-9782-FD89697F4BAA}"/>
              </a:ext>
            </a:extLst>
          </p:cNvPr>
          <p:cNvSpPr txBox="1"/>
          <p:nvPr/>
        </p:nvSpPr>
        <p:spPr>
          <a:xfrm>
            <a:off x="0" y="4549676"/>
            <a:ext cx="12192000" cy="2308324"/>
          </a:xfrm>
          <a:prstGeom prst="rect">
            <a:avLst/>
          </a:prstGeom>
          <a:noFill/>
        </p:spPr>
        <p:txBody>
          <a:bodyPr wrap="square">
            <a:spAutoFit/>
          </a:bodyPr>
          <a:lstStyle/>
          <a:p>
            <a:r>
              <a:rPr lang="ru-RU" dirty="0"/>
              <a:t>Хотя специфичность узнавания парных пар может быть несколько ниже, чем у ДНК, пептиды и белки, несомненно, обладают высокой способностью к самосборке, главным образом за счет водородных связей. Накопление водородных связей на хорошо спроектированных трехмерных </a:t>
            </a:r>
            <a:r>
              <a:rPr lang="ru-RU" dirty="0" err="1"/>
              <a:t>наноархитектурах</a:t>
            </a:r>
            <a:r>
              <a:rPr lang="ru-RU" dirty="0"/>
              <a:t> часто создает удивительно точные сайты распознавания [ 223-226 ] . Пептиды и белки широко используются в качестве структурных единиц самосборки.</a:t>
            </a:r>
          </a:p>
          <a:p>
            <a:r>
              <a:rPr lang="ru-RU" dirty="0"/>
              <a:t>Как видно из встречающихся в природе белковых структур, самосборка полипептидных сегментов полезна для наноархитектуры иерархических структур. </a:t>
            </a:r>
            <a:r>
              <a:rPr lang="ru-RU" dirty="0" err="1"/>
              <a:t>Ротелло</a:t>
            </a:r>
            <a:r>
              <a:rPr lang="ru-RU" dirty="0"/>
              <a:t> и его коллеги сообщили о расширении единичной сборки рекомбинантных белков и наночастиц Au в сверхструктуры размером в сотни нанометров [ 227 ]. </a:t>
            </a:r>
          </a:p>
        </p:txBody>
      </p:sp>
      <p:pic>
        <p:nvPicPr>
          <p:cNvPr id="37890" name="Picture 2" descr="Abstract Image">
            <a:extLst>
              <a:ext uri="{FF2B5EF4-FFF2-40B4-BE49-F238E27FC236}">
                <a16:creationId xmlns:a16="http://schemas.microsoft.com/office/drawing/2014/main" id="{235706E2-F87D-4834-8A6E-EF2C3697D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604187"/>
            <a:ext cx="7020780"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4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C8057-453B-42EE-88CE-4BA7CC7EE3D5}"/>
              </a:ext>
            </a:extLst>
          </p:cNvPr>
          <p:cNvSpPr>
            <a:spLocks noGrp="1"/>
          </p:cNvSpPr>
          <p:nvPr>
            <p:ph type="title"/>
          </p:nvPr>
        </p:nvSpPr>
        <p:spPr/>
        <p:txBody>
          <a:bodyPr/>
          <a:lstStyle/>
          <a:p>
            <a:r>
              <a:rPr lang="ru-RU" dirty="0"/>
              <a:t>-</a:t>
            </a:r>
            <a:r>
              <a:rPr lang="en-US" dirty="0"/>
              <a:t>MOF- </a:t>
            </a:r>
            <a:r>
              <a:rPr lang="ru-RU" dirty="0"/>
              <a:t>СТРУКТУРЫ</a:t>
            </a:r>
          </a:p>
        </p:txBody>
      </p:sp>
      <p:sp>
        <p:nvSpPr>
          <p:cNvPr id="4" name="TextBox 3">
            <a:extLst>
              <a:ext uri="{FF2B5EF4-FFF2-40B4-BE49-F238E27FC236}">
                <a16:creationId xmlns:a16="http://schemas.microsoft.com/office/drawing/2014/main" id="{9640B6BD-D97D-4D7F-9674-1BE005E406B7}"/>
              </a:ext>
            </a:extLst>
          </p:cNvPr>
          <p:cNvSpPr txBox="1"/>
          <p:nvPr/>
        </p:nvSpPr>
        <p:spPr>
          <a:xfrm>
            <a:off x="623392" y="4641129"/>
            <a:ext cx="11305256" cy="2031325"/>
          </a:xfrm>
          <a:prstGeom prst="rect">
            <a:avLst/>
          </a:prstGeom>
          <a:noFill/>
        </p:spPr>
        <p:txBody>
          <a:bodyPr wrap="square">
            <a:spAutoFit/>
          </a:bodyPr>
          <a:lstStyle/>
          <a:p>
            <a:r>
              <a:rPr lang="fy-NL" sz="1800" dirty="0">
                <a:effectLst/>
                <a:ea typeface="Microsoft Sans Serif" panose="020B0604020202020204" pitchFamily="34" charset="0"/>
              </a:rPr>
              <a:t>Получение белково-металлоорганических каркасов</a:t>
            </a:r>
            <a:r>
              <a:rPr lang="ru-RU" sz="1800" dirty="0">
                <a:effectLst/>
                <a:ea typeface="Microsoft Sans Serif" panose="020B0604020202020204" pitchFamily="34" charset="0"/>
              </a:rPr>
              <a:t> (</a:t>
            </a:r>
            <a:r>
              <a:rPr lang="en-US" sz="1800" dirty="0">
                <a:effectLst/>
                <a:ea typeface="Microsoft Sans Serif" panose="020B0604020202020204" pitchFamily="34" charset="0"/>
              </a:rPr>
              <a:t>Metal–Organic Frameworks</a:t>
            </a:r>
            <a:r>
              <a:rPr lang="ru-RU" sz="1800" dirty="0">
                <a:effectLst/>
                <a:ea typeface="Microsoft Sans Serif" panose="020B0604020202020204" pitchFamily="34" charset="0"/>
              </a:rPr>
              <a:t>)</a:t>
            </a:r>
            <a:r>
              <a:rPr lang="fy-NL" sz="1800" dirty="0">
                <a:effectLst/>
                <a:ea typeface="Microsoft Sans Serif" panose="020B0604020202020204" pitchFamily="34" charset="0"/>
              </a:rPr>
              <a:t> (протеин-МОФ) было продемонстрировано Тесканом и его сотрудниками, которые могли самособирать ионы металлов, представленные в вершинах ферритиновых узлов, в присутствии</a:t>
            </a:r>
            <a:r>
              <a:rPr lang="ru-RU" sz="1800" dirty="0">
                <a:effectLst/>
                <a:ea typeface="Microsoft Sans Serif" panose="020B0604020202020204" pitchFamily="34" charset="0"/>
              </a:rPr>
              <a:t> </a:t>
            </a:r>
            <a:r>
              <a:rPr lang="fy-NL" sz="1800" dirty="0">
                <a:effectLst/>
                <a:ea typeface="Microsoft Sans Serif" panose="020B0604020202020204" pitchFamily="34" charset="0"/>
              </a:rPr>
              <a:t>дигидроксаматных линкеров в синтезе белков. -MOF-структуры [</a:t>
            </a:r>
            <a:r>
              <a:rPr lang="fy-NL" dirty="0">
                <a:ea typeface="Microsoft Sans Serif" panose="020B0604020202020204" pitchFamily="34" charset="0"/>
              </a:rPr>
              <a:t>2</a:t>
            </a:r>
            <a:r>
              <a:rPr lang="ru-RU" dirty="0">
                <a:ea typeface="Microsoft Sans Serif" panose="020B0604020202020204" pitchFamily="34" charset="0"/>
              </a:rPr>
              <a:t>28</a:t>
            </a:r>
            <a:r>
              <a:rPr lang="fy-NL" sz="1800" dirty="0">
                <a:effectLst/>
                <a:ea typeface="Microsoft Sans Serif" panose="020B0604020202020204" pitchFamily="34" charset="0"/>
              </a:rPr>
              <a:t>]. Образовавшиеся структуры фемтин-MOF относят к объемно-центрированным (кубическим или тетрагональным) решеточным структурам динамического характера. Эта стратегия включает в себя высокую синтетическую модульность для возможного создания кристаллических материалов на основе белков. </a:t>
            </a:r>
            <a:endParaRPr lang="ru-RU" dirty="0"/>
          </a:p>
        </p:txBody>
      </p:sp>
      <p:pic>
        <p:nvPicPr>
          <p:cNvPr id="38914" name="Picture 2" descr="Abstract Image">
            <a:extLst>
              <a:ext uri="{FF2B5EF4-FFF2-40B4-BE49-F238E27FC236}">
                <a16:creationId xmlns:a16="http://schemas.microsoft.com/office/drawing/2014/main" id="{5677C0D2-C69F-4661-9978-8CF7B46DA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90" y="1700808"/>
            <a:ext cx="9062231"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C4DCAB-7092-4606-B954-70A6D4FBF02E}"/>
              </a:ext>
            </a:extLst>
          </p:cNvPr>
          <p:cNvSpPr>
            <a:spLocks noGrp="1"/>
          </p:cNvSpPr>
          <p:nvPr>
            <p:ph type="title"/>
          </p:nvPr>
        </p:nvSpPr>
        <p:spPr/>
        <p:txBody>
          <a:bodyPr/>
          <a:lstStyle/>
          <a:p>
            <a:r>
              <a:rPr lang="ru-RU" dirty="0"/>
              <a:t>НАНОПОРИСТЫЕ ЦИТОХРОМНЫЕ ПЛЕНКИ</a:t>
            </a:r>
          </a:p>
        </p:txBody>
      </p:sp>
      <p:sp>
        <p:nvSpPr>
          <p:cNvPr id="6" name="TextBox 5">
            <a:extLst>
              <a:ext uri="{FF2B5EF4-FFF2-40B4-BE49-F238E27FC236}">
                <a16:creationId xmlns:a16="http://schemas.microsoft.com/office/drawing/2014/main" id="{5D10200E-B6D4-4FBC-8A43-33EC0913073C}"/>
              </a:ext>
            </a:extLst>
          </p:cNvPr>
          <p:cNvSpPr txBox="1"/>
          <p:nvPr/>
        </p:nvSpPr>
        <p:spPr>
          <a:xfrm>
            <a:off x="5846411" y="1424783"/>
            <a:ext cx="6097604" cy="2862322"/>
          </a:xfrm>
          <a:prstGeom prst="rect">
            <a:avLst/>
          </a:prstGeom>
          <a:noFill/>
        </p:spPr>
        <p:txBody>
          <a:bodyPr wrap="square">
            <a:spAutoFit/>
          </a:bodyPr>
          <a:lstStyle/>
          <a:p>
            <a:r>
              <a:rPr lang="ru-RU" dirty="0"/>
              <a:t>В качестве другого типа пористых белковых материалов Вину и его коллеги успешно синтезировали </a:t>
            </a:r>
            <a:r>
              <a:rPr lang="ru-RU" dirty="0" err="1"/>
              <a:t>нанопористые</a:t>
            </a:r>
            <a:r>
              <a:rPr lang="ru-RU" dirty="0"/>
              <a:t> </a:t>
            </a:r>
            <a:r>
              <a:rPr lang="ru-RU" dirty="0" err="1"/>
              <a:t>цитохромные</a:t>
            </a:r>
            <a:r>
              <a:rPr lang="ru-RU" dirty="0"/>
              <a:t> пленки с использованием самособирающихся </a:t>
            </a:r>
            <a:r>
              <a:rPr lang="ru-RU" dirty="0" err="1"/>
              <a:t>полистироловых</a:t>
            </a:r>
            <a:r>
              <a:rPr lang="ru-RU" dirty="0"/>
              <a:t> сфер в качестве матриц [ 229 ]. Электрохимические свойства цитохрома с сохранялись длительное время. Комбинированная стратегия самосборки и матричного синтеза может быть использована для получения пористых материалов из различных </a:t>
            </a:r>
            <a:r>
              <a:rPr lang="ru-RU" dirty="0" err="1"/>
              <a:t>биомолекул</a:t>
            </a:r>
            <a:r>
              <a:rPr lang="ru-RU" dirty="0"/>
              <a:t>, возможно, включая белки, пептиды, полисахариды и нуклеиновые кислоты.</a:t>
            </a:r>
          </a:p>
        </p:txBody>
      </p:sp>
      <p:pic>
        <p:nvPicPr>
          <p:cNvPr id="8" name="Рисунок 7">
            <a:extLst>
              <a:ext uri="{FF2B5EF4-FFF2-40B4-BE49-F238E27FC236}">
                <a16:creationId xmlns:a16="http://schemas.microsoft.com/office/drawing/2014/main" id="{7BFD62E2-2A9D-41E8-8207-EE3F071EFE9A}"/>
              </a:ext>
            </a:extLst>
          </p:cNvPr>
          <p:cNvPicPr>
            <a:picLocks noChangeAspect="1"/>
          </p:cNvPicPr>
          <p:nvPr/>
        </p:nvPicPr>
        <p:blipFill>
          <a:blip r:embed="rId2"/>
          <a:stretch>
            <a:fillRect/>
          </a:stretch>
        </p:blipFill>
        <p:spPr>
          <a:xfrm>
            <a:off x="119337" y="1650550"/>
            <a:ext cx="5544616" cy="5113729"/>
          </a:xfrm>
          <a:prstGeom prst="rect">
            <a:avLst/>
          </a:prstGeom>
        </p:spPr>
      </p:pic>
      <p:sp>
        <p:nvSpPr>
          <p:cNvPr id="10" name="TextBox 9">
            <a:extLst>
              <a:ext uri="{FF2B5EF4-FFF2-40B4-BE49-F238E27FC236}">
                <a16:creationId xmlns:a16="http://schemas.microsoft.com/office/drawing/2014/main" id="{60872FC1-068B-4BE5-9E77-0E99AB9AFBB6}"/>
              </a:ext>
            </a:extLst>
          </p:cNvPr>
          <p:cNvSpPr txBox="1"/>
          <p:nvPr/>
        </p:nvSpPr>
        <p:spPr>
          <a:xfrm>
            <a:off x="5836002" y="4276982"/>
            <a:ext cx="6097604" cy="1754326"/>
          </a:xfrm>
          <a:prstGeom prst="rect">
            <a:avLst/>
          </a:prstGeom>
          <a:noFill/>
        </p:spPr>
        <p:txBody>
          <a:bodyPr wrap="square">
            <a:spAutoFit/>
          </a:bodyPr>
          <a:lstStyle/>
          <a:p>
            <a:r>
              <a:rPr lang="ru-RU" dirty="0"/>
              <a:t>А) Схема, показывающая изготовление </a:t>
            </a:r>
            <a:r>
              <a:rPr lang="ru-RU" dirty="0" err="1"/>
              <a:t>монослойных</a:t>
            </a:r>
            <a:r>
              <a:rPr lang="ru-RU" dirty="0"/>
              <a:t> белковых пленок с помощью простого процесса самосборки с использованием </a:t>
            </a:r>
            <a:r>
              <a:rPr lang="ru-RU" dirty="0" err="1"/>
              <a:t>наноструктурированных</a:t>
            </a:r>
            <a:r>
              <a:rPr lang="ru-RU" dirty="0"/>
              <a:t> пленок полистирола разного диаметра и селективного удаления полистирола для создания </a:t>
            </a:r>
            <a:r>
              <a:rPr lang="ru-RU" dirty="0" err="1"/>
              <a:t>нанопористости</a:t>
            </a:r>
            <a:r>
              <a:rPr lang="ru-RU" dirty="0"/>
              <a:t> в белковых пленках.</a:t>
            </a:r>
          </a:p>
        </p:txBody>
      </p:sp>
      <p:sp>
        <p:nvSpPr>
          <p:cNvPr id="12" name="TextBox 11">
            <a:extLst>
              <a:ext uri="{FF2B5EF4-FFF2-40B4-BE49-F238E27FC236}">
                <a16:creationId xmlns:a16="http://schemas.microsoft.com/office/drawing/2014/main" id="{9BECADD5-C9E5-4F86-BB6F-1FD87541F7CE}"/>
              </a:ext>
            </a:extLst>
          </p:cNvPr>
          <p:cNvSpPr txBox="1"/>
          <p:nvPr/>
        </p:nvSpPr>
        <p:spPr>
          <a:xfrm>
            <a:off x="5836002" y="6022913"/>
            <a:ext cx="6097604" cy="646331"/>
          </a:xfrm>
          <a:prstGeom prst="rect">
            <a:avLst/>
          </a:prstGeom>
          <a:noFill/>
        </p:spPr>
        <p:txBody>
          <a:bodyPr wrap="square">
            <a:spAutoFit/>
          </a:bodyPr>
          <a:lstStyle/>
          <a:p>
            <a:r>
              <a:rPr lang="ru-RU" dirty="0"/>
              <a:t>B) Изображения HRSEM, показывающие изменение диаметра пор пленок цитохрома без сшивающих агентов.</a:t>
            </a:r>
          </a:p>
        </p:txBody>
      </p:sp>
    </p:spTree>
    <p:extLst>
      <p:ext uri="{BB962C8B-B14F-4D97-AF65-F5344CB8AC3E}">
        <p14:creationId xmlns:p14="http://schemas.microsoft.com/office/powerpoint/2010/main" val="255423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B2F1FF-06E1-4625-977F-CB5F04E79F2D}"/>
              </a:ext>
            </a:extLst>
          </p:cNvPr>
          <p:cNvSpPr>
            <a:spLocks noGrp="1"/>
          </p:cNvSpPr>
          <p:nvPr>
            <p:ph type="title"/>
          </p:nvPr>
        </p:nvSpPr>
        <p:spPr/>
        <p:txBody>
          <a:bodyPr/>
          <a:lstStyle/>
          <a:p>
            <a:r>
              <a:rPr lang="ru-RU" dirty="0"/>
              <a:t>МАТЕРИАЛ ДЛЯ СИНТЕТИЧЕСКОЙ КЛЕТКИ</a:t>
            </a:r>
          </a:p>
        </p:txBody>
      </p:sp>
      <p:sp>
        <p:nvSpPr>
          <p:cNvPr id="8" name="TextBox 7">
            <a:extLst>
              <a:ext uri="{FF2B5EF4-FFF2-40B4-BE49-F238E27FC236}">
                <a16:creationId xmlns:a16="http://schemas.microsoft.com/office/drawing/2014/main" id="{912DA120-8F6D-4219-92B5-6D8952DB800F}"/>
              </a:ext>
            </a:extLst>
          </p:cNvPr>
          <p:cNvSpPr txBox="1"/>
          <p:nvPr/>
        </p:nvSpPr>
        <p:spPr>
          <a:xfrm>
            <a:off x="5375920" y="1700808"/>
            <a:ext cx="6097604" cy="4524315"/>
          </a:xfrm>
          <a:prstGeom prst="rect">
            <a:avLst/>
          </a:prstGeom>
          <a:noFill/>
        </p:spPr>
        <p:txBody>
          <a:bodyPr wrap="square">
            <a:spAutoFit/>
          </a:bodyPr>
          <a:lstStyle/>
          <a:p>
            <a:r>
              <a:rPr lang="ru-RU" dirty="0"/>
              <a:t>Ожидается, что </a:t>
            </a:r>
            <a:r>
              <a:rPr lang="ru-RU" dirty="0" err="1"/>
              <a:t>микрокапли</a:t>
            </a:r>
            <a:r>
              <a:rPr lang="ru-RU" dirty="0"/>
              <a:t> коацервата будут использоваться для применения в синтетических клетках, но они должны быть стабилизированы с помощью соответствующего покрытия. Williams, </a:t>
            </a:r>
            <a:r>
              <a:rPr lang="ru-RU" dirty="0" err="1"/>
              <a:t>van</a:t>
            </a:r>
            <a:r>
              <a:rPr lang="ru-RU" dirty="0"/>
              <a:t> </a:t>
            </a:r>
            <a:r>
              <a:rPr lang="ru-RU" dirty="0" err="1"/>
              <a:t>Hest</a:t>
            </a:r>
            <a:r>
              <a:rPr lang="ru-RU" dirty="0"/>
              <a:t> и коллеги предложили использовать </a:t>
            </a:r>
            <a:r>
              <a:rPr lang="ru-RU" dirty="0" err="1"/>
              <a:t>биоразлагаемый</a:t>
            </a:r>
            <a:r>
              <a:rPr lang="ru-RU" dirty="0"/>
              <a:t> </a:t>
            </a:r>
            <a:r>
              <a:rPr lang="ru-RU" dirty="0" err="1"/>
              <a:t>триблок</a:t>
            </a:r>
            <a:r>
              <a:rPr lang="ru-RU" dirty="0"/>
              <a:t>-сополимер (</a:t>
            </a:r>
            <a:r>
              <a:rPr lang="ru-RU" dirty="0" err="1"/>
              <a:t>терполимер</a:t>
            </a:r>
            <a:r>
              <a:rPr lang="ru-RU" dirty="0"/>
              <a:t>) с сегментами </a:t>
            </a:r>
            <a:r>
              <a:rPr lang="ru-RU" dirty="0" err="1"/>
              <a:t>полиэтиленгликоля</a:t>
            </a:r>
            <a:r>
              <a:rPr lang="ru-RU" dirty="0"/>
              <a:t>, поли- (</a:t>
            </a:r>
            <a:r>
              <a:rPr lang="ru-RU" dirty="0" err="1"/>
              <a:t>капролактон</a:t>
            </a:r>
            <a:r>
              <a:rPr lang="ru-RU" dirty="0"/>
              <a:t>-градиент-</a:t>
            </a:r>
            <a:r>
              <a:rPr lang="ru-RU" dirty="0" err="1"/>
              <a:t>триметиленкарбонат</a:t>
            </a:r>
            <a:r>
              <a:rPr lang="ru-RU" dirty="0"/>
              <a:t>) и поли-(</a:t>
            </a:r>
            <a:r>
              <a:rPr lang="ru-RU" dirty="0" err="1"/>
              <a:t>глутаминовой</a:t>
            </a:r>
            <a:r>
              <a:rPr lang="ru-RU" dirty="0"/>
              <a:t> кислоты) [ 231 ]. Разработанные полимеры обладают преимуществами электростатического </a:t>
            </a:r>
            <a:r>
              <a:rPr lang="ru-RU" dirty="0" err="1"/>
              <a:t>коацерватного</a:t>
            </a:r>
            <a:r>
              <a:rPr lang="ru-RU" dirty="0"/>
              <a:t> закрепления, гидрофильной плавучести поверхности и гидрофобной </a:t>
            </a:r>
            <a:r>
              <a:rPr lang="ru-RU" dirty="0" err="1"/>
              <a:t>самоассоциации</a:t>
            </a:r>
            <a:r>
              <a:rPr lang="ru-RU" dirty="0"/>
              <a:t> мембран. Стабилизированные </a:t>
            </a:r>
            <a:r>
              <a:rPr lang="ru-RU" dirty="0" err="1"/>
              <a:t>микрокапли</a:t>
            </a:r>
            <a:r>
              <a:rPr lang="ru-RU" dirty="0"/>
              <a:t> коацервата размером с клетку рассматриваются как гибридные </a:t>
            </a:r>
            <a:r>
              <a:rPr lang="ru-RU" dirty="0" err="1"/>
              <a:t>протоклетки</a:t>
            </a:r>
            <a:r>
              <a:rPr lang="ru-RU" dirty="0"/>
              <a:t>, и ожидается, что они будут использоваться для сложных приложений синтетических клеток. </a:t>
            </a:r>
          </a:p>
        </p:txBody>
      </p:sp>
      <p:pic>
        <p:nvPicPr>
          <p:cNvPr id="39938" name="Picture 2">
            <a:extLst>
              <a:ext uri="{FF2B5EF4-FFF2-40B4-BE49-F238E27FC236}">
                <a16:creationId xmlns:a16="http://schemas.microsoft.com/office/drawing/2014/main" id="{61F6F21B-7D78-4351-A29C-B5A2D84DE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677090"/>
            <a:ext cx="47625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59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1F912E-D1CB-49AA-9A7E-E3845B476005}"/>
              </a:ext>
            </a:extLst>
          </p:cNvPr>
          <p:cNvSpPr>
            <a:spLocks noGrp="1"/>
          </p:cNvSpPr>
          <p:nvPr>
            <p:ph type="title"/>
          </p:nvPr>
        </p:nvSpPr>
        <p:spPr/>
        <p:txBody>
          <a:bodyPr/>
          <a:lstStyle/>
          <a:p>
            <a:r>
              <a:rPr lang="ru-RU" dirty="0"/>
              <a:t>КОАЦЕРВАТНАЯ ПРОТОКЛЕТКА</a:t>
            </a:r>
          </a:p>
        </p:txBody>
      </p:sp>
      <p:pic>
        <p:nvPicPr>
          <p:cNvPr id="40962" name="Picture 2">
            <a:extLst>
              <a:ext uri="{FF2B5EF4-FFF2-40B4-BE49-F238E27FC236}">
                <a16:creationId xmlns:a16="http://schemas.microsoft.com/office/drawing/2014/main" id="{C24BB67D-601E-4EE3-B7B4-F983A9AE5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916832"/>
            <a:ext cx="4762500" cy="4171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3C5D1B-3B43-412F-8200-FAD62E870F5E}"/>
              </a:ext>
            </a:extLst>
          </p:cNvPr>
          <p:cNvSpPr txBox="1"/>
          <p:nvPr/>
        </p:nvSpPr>
        <p:spPr>
          <a:xfrm>
            <a:off x="5951984" y="2060848"/>
            <a:ext cx="6097604" cy="3416320"/>
          </a:xfrm>
          <a:prstGeom prst="rect">
            <a:avLst/>
          </a:prstGeom>
          <a:noFill/>
        </p:spPr>
        <p:txBody>
          <a:bodyPr wrap="square">
            <a:spAutoFit/>
          </a:bodyPr>
          <a:lstStyle/>
          <a:p>
            <a:r>
              <a:rPr lang="ru-RU" dirty="0"/>
              <a:t>Иерархическая самосборка </a:t>
            </a:r>
            <a:r>
              <a:rPr lang="ru-RU" dirty="0" err="1"/>
              <a:t>терполимер</a:t>
            </a:r>
            <a:r>
              <a:rPr lang="ru-RU" dirty="0"/>
              <a:t>-стабилизированной </a:t>
            </a:r>
            <a:r>
              <a:rPr lang="ru-RU" dirty="0" err="1"/>
              <a:t>коацерватной</a:t>
            </a:r>
            <a:r>
              <a:rPr lang="ru-RU" dirty="0"/>
              <a:t> </a:t>
            </a:r>
            <a:r>
              <a:rPr lang="ru-RU" dirty="0" err="1"/>
              <a:t>протоклетки</a:t>
            </a:r>
            <a:r>
              <a:rPr lang="ru-RU" dirty="0"/>
              <a:t>. Противоположные заряженные биополимеры амилозы подвергаются сложной коацервации и образованию капель с последующей межфазной самосборкой </a:t>
            </a:r>
            <a:r>
              <a:rPr lang="ru-RU" dirty="0" err="1"/>
              <a:t>терполимера</a:t>
            </a:r>
            <a:r>
              <a:rPr lang="ru-RU" dirty="0"/>
              <a:t> 1. </a:t>
            </a:r>
          </a:p>
          <a:p>
            <a:pPr marL="342900" indent="-342900">
              <a:buAutoNum type="alphaUcParenBoth"/>
            </a:pPr>
            <a:r>
              <a:rPr lang="ru-RU" dirty="0"/>
              <a:t>Конфокальная микрофотография </a:t>
            </a:r>
            <a:r>
              <a:rPr lang="ru-RU" dirty="0" err="1"/>
              <a:t>терполимерных</a:t>
            </a:r>
            <a:r>
              <a:rPr lang="ru-RU" dirty="0"/>
              <a:t>/</a:t>
            </a:r>
            <a:r>
              <a:rPr lang="ru-RU" dirty="0" err="1"/>
              <a:t>коацерватных</a:t>
            </a:r>
            <a:r>
              <a:rPr lang="ru-RU" dirty="0"/>
              <a:t> </a:t>
            </a:r>
            <a:r>
              <a:rPr lang="ru-RU" dirty="0" err="1"/>
              <a:t>протоклеток</a:t>
            </a:r>
            <a:r>
              <a:rPr lang="ru-RU" dirty="0"/>
              <a:t> с интернализованным BSA-FITC (фиолетовый) и </a:t>
            </a:r>
            <a:r>
              <a:rPr lang="ru-RU" dirty="0" err="1"/>
              <a:t>терполимерной</a:t>
            </a:r>
            <a:r>
              <a:rPr lang="ru-RU" dirty="0"/>
              <a:t> мембраной (зеленый, нильский красный). </a:t>
            </a:r>
          </a:p>
          <a:p>
            <a:pPr marL="342900" indent="-342900">
              <a:buAutoNum type="alphaUcParenBoth"/>
            </a:pPr>
            <a:r>
              <a:rPr lang="ru-RU" dirty="0"/>
              <a:t>3D-представление межфазной сборки </a:t>
            </a:r>
            <a:r>
              <a:rPr lang="ru-RU" dirty="0" err="1"/>
              <a:t>терполимеров</a:t>
            </a:r>
            <a:r>
              <a:rPr lang="ru-RU" dirty="0"/>
              <a:t>.</a:t>
            </a:r>
          </a:p>
        </p:txBody>
      </p:sp>
    </p:spTree>
    <p:extLst>
      <p:ext uri="{BB962C8B-B14F-4D97-AF65-F5344CB8AC3E}">
        <p14:creationId xmlns:p14="http://schemas.microsoft.com/office/powerpoint/2010/main" val="283033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5483DC-1464-47BD-9899-17B98EB35BB0}"/>
              </a:ext>
            </a:extLst>
          </p:cNvPr>
          <p:cNvSpPr>
            <a:spLocks noGrp="1"/>
          </p:cNvSpPr>
          <p:nvPr>
            <p:ph type="title"/>
          </p:nvPr>
        </p:nvSpPr>
        <p:spPr/>
        <p:txBody>
          <a:bodyPr/>
          <a:lstStyle/>
          <a:p>
            <a:r>
              <a:rPr lang="ru-RU" dirty="0"/>
              <a:t>Макромасштабный дизайн</a:t>
            </a:r>
          </a:p>
        </p:txBody>
      </p:sp>
      <p:sp>
        <p:nvSpPr>
          <p:cNvPr id="3" name="Текст 2">
            <a:extLst>
              <a:ext uri="{FF2B5EF4-FFF2-40B4-BE49-F238E27FC236}">
                <a16:creationId xmlns:a16="http://schemas.microsoft.com/office/drawing/2014/main" id="{39FCA30C-B73D-4136-8D6A-CBA7672490FD}"/>
              </a:ext>
            </a:extLst>
          </p:cNvPr>
          <p:cNvSpPr>
            <a:spLocks noGrp="1"/>
          </p:cNvSpPr>
          <p:nvPr>
            <p:ph type="body" idx="1"/>
          </p:nvPr>
        </p:nvSpPr>
        <p:spPr/>
        <p:txBody>
          <a:bodyPr/>
          <a:lstStyle/>
          <a:p>
            <a:r>
              <a:rPr lang="ru-RU" dirty="0"/>
              <a:t>мета-биоматериалы, 3</a:t>
            </a:r>
            <a:r>
              <a:rPr lang="en-US" dirty="0"/>
              <a:t>d </a:t>
            </a:r>
            <a:r>
              <a:rPr lang="ru-RU" dirty="0"/>
              <a:t>ПЕЧАТЬ</a:t>
            </a:r>
          </a:p>
          <a:p>
            <a:endParaRPr lang="ru-RU" dirty="0"/>
          </a:p>
        </p:txBody>
      </p:sp>
    </p:spTree>
    <p:extLst>
      <p:ext uri="{BB962C8B-B14F-4D97-AF65-F5344CB8AC3E}">
        <p14:creationId xmlns:p14="http://schemas.microsoft.com/office/powerpoint/2010/main" val="13367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77F564-ED8E-4F2E-929D-6D9B0ED314A8}"/>
              </a:ext>
            </a:extLst>
          </p:cNvPr>
          <p:cNvSpPr>
            <a:spLocks noGrp="1"/>
          </p:cNvSpPr>
          <p:nvPr>
            <p:ph type="title"/>
          </p:nvPr>
        </p:nvSpPr>
        <p:spPr/>
        <p:txBody>
          <a:bodyPr/>
          <a:lstStyle/>
          <a:p>
            <a:r>
              <a:rPr lang="ru-RU" dirty="0"/>
              <a:t>Ортопедические импланты </a:t>
            </a:r>
            <a:r>
              <a:rPr lang="en-US" dirty="0"/>
              <a:t>AM (additive</a:t>
            </a:r>
            <a:br>
              <a:rPr lang="en-US" dirty="0"/>
            </a:br>
            <a:r>
              <a:rPr lang="en-US" dirty="0"/>
              <a:t>manufacturing)</a:t>
            </a:r>
            <a:endParaRPr lang="ru-RU" dirty="0"/>
          </a:p>
        </p:txBody>
      </p:sp>
      <p:sp>
        <p:nvSpPr>
          <p:cNvPr id="4" name="TextBox 3">
            <a:extLst>
              <a:ext uri="{FF2B5EF4-FFF2-40B4-BE49-F238E27FC236}">
                <a16:creationId xmlns:a16="http://schemas.microsoft.com/office/drawing/2014/main" id="{F61380AE-CA61-4D1B-A7A1-2176BE369EFE}"/>
              </a:ext>
            </a:extLst>
          </p:cNvPr>
          <p:cNvSpPr txBox="1"/>
          <p:nvPr/>
        </p:nvSpPr>
        <p:spPr>
          <a:xfrm>
            <a:off x="5447928" y="1679396"/>
            <a:ext cx="6096000" cy="3970318"/>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Одно из первых предложений для </a:t>
            </a:r>
            <a:r>
              <a:rPr lang="fy-NL" sz="1800" dirty="0">
                <a:solidFill>
                  <a:srgbClr val="000000"/>
                </a:solidFill>
                <a:effectLst/>
                <a:latin typeface="Microsoft Sans Serif" panose="020B0604020202020204" pitchFamily="34" charset="0"/>
                <a:ea typeface="Microsoft Sans Serif" panose="020B0604020202020204" pitchFamily="34" charset="0"/>
              </a:rPr>
              <a:t>увеличения срока службы ортопедических имплантатов, заключалось в изготовлении ортопедических имплантатов с учетом особенностей пациента, которые гарантируют точное соответствие имплантата анатомии пациента. Ожидается, что благодаря такому анатомическому соответствию имплантаты, адаптированные к конкретным пациентам, приведут к повышению первичной стабильности, тем самым увеличивая срок службы имплантатов в ортопедических, травматологических и челюстно-лицевых операциях. Точное соответствие сложной анатомической формы различных костей</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[232,233] </a:t>
            </a:r>
            <a:r>
              <a:rPr lang="fy-NL" sz="1800" dirty="0">
                <a:solidFill>
                  <a:srgbClr val="000000"/>
                </a:solidFill>
                <a:effectLst/>
                <a:latin typeface="Microsoft Sans Serif" panose="020B0604020202020204" pitchFamily="34" charset="0"/>
                <a:ea typeface="Microsoft Sans Serif" panose="020B0604020202020204" pitchFamily="34" charset="0"/>
              </a:rPr>
              <a:t>часто требует использования сложных геометрических конструкций</a:t>
            </a:r>
            <a:endParaRPr lang="ru-RU" dirty="0"/>
          </a:p>
        </p:txBody>
      </p:sp>
      <p:pic>
        <p:nvPicPr>
          <p:cNvPr id="5" name="Shape 33">
            <a:extLst>
              <a:ext uri="{FF2B5EF4-FFF2-40B4-BE49-F238E27FC236}">
                <a16:creationId xmlns:a16="http://schemas.microsoft.com/office/drawing/2014/main" id="{31BAB50E-B0EB-4846-B496-3BE9E9554FBF}"/>
              </a:ext>
            </a:extLst>
          </p:cNvPr>
          <p:cNvPicPr/>
          <p:nvPr/>
        </p:nvPicPr>
        <p:blipFill>
          <a:blip r:embed="rId2"/>
          <a:stretch/>
        </p:blipFill>
        <p:spPr>
          <a:xfrm>
            <a:off x="479376" y="1815758"/>
            <a:ext cx="4248785" cy="4748530"/>
          </a:xfrm>
          <a:prstGeom prst="rect">
            <a:avLst/>
          </a:prstGeom>
        </p:spPr>
      </p:pic>
      <p:sp>
        <p:nvSpPr>
          <p:cNvPr id="9" name="TextBox 8">
            <a:extLst>
              <a:ext uri="{FF2B5EF4-FFF2-40B4-BE49-F238E27FC236}">
                <a16:creationId xmlns:a16="http://schemas.microsoft.com/office/drawing/2014/main" id="{D1210FE3-02C4-43B0-A188-AECB2231723F}"/>
              </a:ext>
            </a:extLst>
          </p:cNvPr>
          <p:cNvSpPr txBox="1"/>
          <p:nvPr/>
        </p:nvSpPr>
        <p:spPr>
          <a:xfrm>
            <a:off x="4895528" y="6027003"/>
            <a:ext cx="7200800" cy="830997"/>
          </a:xfrm>
          <a:prstGeom prst="rect">
            <a:avLst/>
          </a:prstGeom>
          <a:noFill/>
        </p:spPr>
        <p:txBody>
          <a:bodyPr wrap="square">
            <a:spAutoFit/>
          </a:bodyPr>
          <a:lstStyle/>
          <a:p>
            <a:r>
              <a:rPr lang="ru-RU" sz="1200" dirty="0"/>
              <a:t>а) Ряд ортопедических имплантатов (b) Основные бистабильные элементы, используемые для конструкции </a:t>
            </a:r>
            <a:r>
              <a:rPr lang="ru-RU" sz="1200" dirty="0" err="1"/>
              <a:t>мультистабильных</a:t>
            </a:r>
            <a:r>
              <a:rPr lang="ru-RU" sz="1200" dirty="0"/>
              <a:t> развертываемых имплантатов. (c) Развертываемый имплантат, изготовленный из бистабильных имплантатов. (d) Схематическая демонстрация концепции развертываемых имплантатов. </a:t>
            </a:r>
          </a:p>
        </p:txBody>
      </p:sp>
    </p:spTree>
    <p:extLst>
      <p:ext uri="{BB962C8B-B14F-4D97-AF65-F5344CB8AC3E}">
        <p14:creationId xmlns:p14="http://schemas.microsoft.com/office/powerpoint/2010/main" val="203557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E8192A-FEC2-4D91-ADC7-E4C37F942B54}"/>
              </a:ext>
            </a:extLst>
          </p:cNvPr>
          <p:cNvSpPr>
            <a:spLocks noGrp="1"/>
          </p:cNvSpPr>
          <p:nvPr>
            <p:ph type="title"/>
          </p:nvPr>
        </p:nvSpPr>
        <p:spPr/>
        <p:txBody>
          <a:bodyPr/>
          <a:lstStyle/>
          <a:p>
            <a:r>
              <a:rPr lang="ru-RU" dirty="0"/>
              <a:t>Микромагнитно-</a:t>
            </a:r>
            <a:r>
              <a:rPr lang="ru-RU" dirty="0" err="1"/>
              <a:t>микрожидкостное</a:t>
            </a:r>
            <a:r>
              <a:rPr lang="ru-RU" dirty="0"/>
              <a:t> устройство для очистки крови</a:t>
            </a:r>
          </a:p>
        </p:txBody>
      </p:sp>
      <p:pic>
        <p:nvPicPr>
          <p:cNvPr id="4" name="Рисунок 3">
            <a:extLst>
              <a:ext uri="{FF2B5EF4-FFF2-40B4-BE49-F238E27FC236}">
                <a16:creationId xmlns:a16="http://schemas.microsoft.com/office/drawing/2014/main" id="{EF9DDF88-B74D-4C51-88C1-97250C81118F}"/>
              </a:ext>
            </a:extLst>
          </p:cNvPr>
          <p:cNvPicPr>
            <a:picLocks noChangeAspect="1"/>
          </p:cNvPicPr>
          <p:nvPr/>
        </p:nvPicPr>
        <p:blipFill>
          <a:blip r:embed="rId2"/>
          <a:stretch>
            <a:fillRect/>
          </a:stretch>
        </p:blipFill>
        <p:spPr>
          <a:xfrm>
            <a:off x="263352" y="2763015"/>
            <a:ext cx="4267796" cy="2676899"/>
          </a:xfrm>
          <a:prstGeom prst="rect">
            <a:avLst/>
          </a:prstGeom>
        </p:spPr>
      </p:pic>
      <p:sp>
        <p:nvSpPr>
          <p:cNvPr id="6" name="TextBox 5">
            <a:extLst>
              <a:ext uri="{FF2B5EF4-FFF2-40B4-BE49-F238E27FC236}">
                <a16:creationId xmlns:a16="http://schemas.microsoft.com/office/drawing/2014/main" id="{1D61AAAC-2937-4772-92E0-D265659902B4}"/>
              </a:ext>
            </a:extLst>
          </p:cNvPr>
          <p:cNvSpPr txBox="1"/>
          <p:nvPr/>
        </p:nvSpPr>
        <p:spPr>
          <a:xfrm>
            <a:off x="4799856" y="2947302"/>
            <a:ext cx="7272808" cy="2308324"/>
          </a:xfrm>
          <a:prstGeom prst="rect">
            <a:avLst/>
          </a:prstGeom>
          <a:noFill/>
        </p:spPr>
        <p:txBody>
          <a:bodyPr wrap="square">
            <a:spAutoFit/>
          </a:bodyPr>
          <a:lstStyle/>
          <a:p>
            <a:r>
              <a:rPr lang="ru-RU" dirty="0"/>
              <a:t>Тонкопленочные SAM также могут быть размещены на наноструктурах. Таким образом они </a:t>
            </a:r>
            <a:r>
              <a:rPr lang="ru-RU" dirty="0" err="1"/>
              <a:t>функционализируют</a:t>
            </a:r>
            <a:r>
              <a:rPr lang="ru-RU" dirty="0"/>
              <a:t> наноструктуру. Это выгодно, потому что наноструктура теперь может избирательно присоединяться к другим молекулам или SAM. Этот метод полезен в биосенсорах или других устройствах MEM, которым необходимо отделить один тип молекулы от окружающей среды. Одним из примеров является использование магнитных наночастиц для удаления грибка из кровотока.</a:t>
            </a:r>
          </a:p>
        </p:txBody>
      </p:sp>
    </p:spTree>
    <p:extLst>
      <p:ext uri="{BB962C8B-B14F-4D97-AF65-F5344CB8AC3E}">
        <p14:creationId xmlns:p14="http://schemas.microsoft.com/office/powerpoint/2010/main" val="14215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368B6D-F0EB-4268-A4A1-223781E7BAED}"/>
              </a:ext>
            </a:extLst>
          </p:cNvPr>
          <p:cNvSpPr>
            <a:spLocks noGrp="1"/>
          </p:cNvSpPr>
          <p:nvPr>
            <p:ph type="title"/>
          </p:nvPr>
        </p:nvSpPr>
        <p:spPr/>
        <p:txBody>
          <a:bodyPr/>
          <a:lstStyle/>
          <a:p>
            <a:r>
              <a:rPr lang="ru-RU" dirty="0"/>
              <a:t>Микромасштабный дизайн</a:t>
            </a:r>
          </a:p>
        </p:txBody>
      </p:sp>
      <p:sp>
        <p:nvSpPr>
          <p:cNvPr id="3" name="Текст 2">
            <a:extLst>
              <a:ext uri="{FF2B5EF4-FFF2-40B4-BE49-F238E27FC236}">
                <a16:creationId xmlns:a16="http://schemas.microsoft.com/office/drawing/2014/main" id="{A5354130-6FFA-4280-A1AD-473E4A09B62E}"/>
              </a:ext>
            </a:extLst>
          </p:cNvPr>
          <p:cNvSpPr>
            <a:spLocks noGrp="1"/>
          </p:cNvSpPr>
          <p:nvPr>
            <p:ph type="body" idx="1"/>
          </p:nvPr>
        </p:nvSpPr>
        <p:spPr/>
        <p:txBody>
          <a:bodyPr/>
          <a:lstStyle/>
          <a:p>
            <a:r>
              <a:rPr lang="ru-RU" dirty="0"/>
              <a:t>мета-биоматериалы, 3</a:t>
            </a:r>
            <a:r>
              <a:rPr lang="en-US" dirty="0"/>
              <a:t>d </a:t>
            </a:r>
            <a:r>
              <a:rPr lang="ru-RU" dirty="0"/>
              <a:t>ПЕЧАТЬ</a:t>
            </a:r>
          </a:p>
          <a:p>
            <a:endParaRPr lang="ru-RU" dirty="0"/>
          </a:p>
        </p:txBody>
      </p:sp>
    </p:spTree>
    <p:extLst>
      <p:ext uri="{BB962C8B-B14F-4D97-AF65-F5344CB8AC3E}">
        <p14:creationId xmlns:p14="http://schemas.microsoft.com/office/powerpoint/2010/main" val="417680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5BB78B-C4B4-4A94-BFF8-4CBB088D0271}"/>
              </a:ext>
            </a:extLst>
          </p:cNvPr>
          <p:cNvSpPr>
            <a:spLocks noGrp="1"/>
          </p:cNvSpPr>
          <p:nvPr>
            <p:ph type="title"/>
          </p:nvPr>
        </p:nvSpPr>
        <p:spPr/>
        <p:txBody>
          <a:bodyPr/>
          <a:lstStyle/>
          <a:p>
            <a:r>
              <a:rPr lang="ru-RU" dirty="0"/>
              <a:t>ЦЕЛЬ МИКРОМАСШТАБНОГО ПРОЕКТИРОВАНИЯ</a:t>
            </a:r>
          </a:p>
        </p:txBody>
      </p:sp>
      <p:sp>
        <p:nvSpPr>
          <p:cNvPr id="8" name="TextBox 7">
            <a:extLst>
              <a:ext uri="{FF2B5EF4-FFF2-40B4-BE49-F238E27FC236}">
                <a16:creationId xmlns:a16="http://schemas.microsoft.com/office/drawing/2014/main" id="{3E4B4724-5BE0-407B-9F8B-9A811F3DCB59}"/>
              </a:ext>
            </a:extLst>
          </p:cNvPr>
          <p:cNvSpPr txBox="1"/>
          <p:nvPr/>
        </p:nvSpPr>
        <p:spPr>
          <a:xfrm>
            <a:off x="695400" y="1844824"/>
            <a:ext cx="11233248" cy="4801314"/>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Цель микромасштаба </a:t>
            </a:r>
            <a:r>
              <a:rPr lang="fy-NL" sz="1800" dirty="0">
                <a:solidFill>
                  <a:srgbClr val="231F20"/>
                </a:solidFill>
                <a:effectLst/>
                <a:ea typeface="Times New Roman" panose="02020603050405020304" pitchFamily="18" charset="0"/>
              </a:rPr>
              <a:t>заключается в рациональном проектировании геометрии элементарных ячеек пористой структуры таким образом, чтобы ее эффективные свойства на макроуровне соответствовали определенным задачам проектирования </a:t>
            </a:r>
            <a:r>
              <a:rPr lang="fy-NL" sz="1800" dirty="0">
                <a:solidFill>
                  <a:srgbClr val="231F20"/>
                </a:solidFill>
                <a:effectLst/>
                <a:ea typeface="Arial" panose="020B0604020202020204" pitchFamily="34" charset="0"/>
              </a:rPr>
              <a:t>. </a:t>
            </a:r>
            <a:r>
              <a:rPr lang="fy-NL" sz="1800" dirty="0">
                <a:solidFill>
                  <a:srgbClr val="231F20"/>
                </a:solidFill>
                <a:effectLst/>
                <a:ea typeface="Times New Roman" panose="02020603050405020304" pitchFamily="18" charset="0"/>
              </a:rPr>
              <a:t>В большинстве случаев целью является достижение (комбинации) свойств материала, которые уникальны и недостижимы традиционными способами. </a:t>
            </a:r>
            <a:r>
              <a:rPr lang="ru-RU" sz="1800" dirty="0">
                <a:solidFill>
                  <a:srgbClr val="231F20"/>
                </a:solidFill>
                <a:effectLst/>
                <a:ea typeface="Times New Roman" panose="02020603050405020304" pitchFamily="18" charset="0"/>
              </a:rPr>
              <a:t>В дополнение к настройке свойств материала микромасштабный геометрический дизайн можно использовать для облегчения других способов улучшения характеристик метабиоматериалов. Два из этих механизмов заслуживают особого внимания: </a:t>
            </a:r>
          </a:p>
          <a:p>
            <a:endParaRPr lang="en-US" sz="1800" dirty="0">
              <a:solidFill>
                <a:srgbClr val="231F20"/>
              </a:solidFill>
              <a:effectLst/>
              <a:ea typeface="Times New Roman" panose="02020603050405020304" pitchFamily="18" charset="0"/>
            </a:endParaRPr>
          </a:p>
          <a:p>
            <a:pPr marL="285750" indent="-285750">
              <a:buFont typeface="Arial" panose="020B0604020202020204" pitchFamily="34" charset="0"/>
              <a:buChar char="•"/>
            </a:pPr>
            <a:r>
              <a:rPr lang="ru-RU" sz="1800" dirty="0">
                <a:solidFill>
                  <a:srgbClr val="231F20"/>
                </a:solidFill>
                <a:effectLst/>
                <a:ea typeface="Times New Roman" panose="02020603050405020304" pitchFamily="18" charset="0"/>
              </a:rPr>
              <a:t>пористые структуры АМ обладают на несколько порядков большей площадью (внутренней) поверхности по сравнению с </a:t>
            </a:r>
            <a:r>
              <a:rPr lang="fy-NL" sz="1800" dirty="0">
                <a:solidFill>
                  <a:srgbClr val="000000"/>
                </a:solidFill>
                <a:effectLst/>
                <a:ea typeface="Microsoft Sans Serif" panose="020B0604020202020204" pitchFamily="34" charset="0"/>
              </a:rPr>
              <a:t>твердыми аналогами. </a:t>
            </a:r>
            <a:r>
              <a:rPr lang="ru-RU" sz="1800" dirty="0">
                <a:solidFill>
                  <a:srgbClr val="000000"/>
                </a:solidFill>
                <a:effectLst/>
                <a:ea typeface="Microsoft Sans Serif" panose="020B0604020202020204" pitchFamily="34" charset="0"/>
              </a:rPr>
              <a:t>Это, в свою очередь, может привести к усилению эффекта подходов к биофункционализации поверхности</a:t>
            </a:r>
            <a:r>
              <a:rPr lang="ru-RU" dirty="0">
                <a:solidFill>
                  <a:srgbClr val="000000"/>
                </a:solidFill>
                <a:ea typeface="Microsoft Sans Serif" panose="020B0604020202020204" pitchFamily="34" charset="0"/>
              </a:rPr>
              <a:t>,</a:t>
            </a:r>
            <a:r>
              <a:rPr lang="ru-RU" sz="1800" dirty="0">
                <a:solidFill>
                  <a:srgbClr val="000000"/>
                </a:solidFill>
                <a:effectLst/>
                <a:ea typeface="Microsoft Sans Serif" panose="020B0604020202020204" pitchFamily="34" charset="0"/>
              </a:rPr>
              <a:t> например </a:t>
            </a:r>
            <a:r>
              <a:rPr lang="en-US" dirty="0">
                <a:solidFill>
                  <a:srgbClr val="000000"/>
                </a:solidFill>
                <a:ea typeface="Microsoft Sans Serif" panose="020B0604020202020204" pitchFamily="34" charset="0"/>
              </a:rPr>
              <a:t>[234</a:t>
            </a:r>
            <a:r>
              <a:rPr lang="ru-RU" sz="1800" dirty="0">
                <a:solidFill>
                  <a:srgbClr val="000000"/>
                </a:solidFill>
                <a:effectLst/>
                <a:ea typeface="Microsoft Sans Serif" panose="020B0604020202020204" pitchFamily="34" charset="0"/>
              </a:rPr>
              <a:t>-</a:t>
            </a:r>
            <a:r>
              <a:rPr lang="en-US" sz="1800" dirty="0">
                <a:solidFill>
                  <a:srgbClr val="000000"/>
                </a:solidFill>
                <a:effectLst/>
                <a:ea typeface="Microsoft Sans Serif" panose="020B0604020202020204" pitchFamily="34" charset="0"/>
              </a:rPr>
              <a:t>238]</a:t>
            </a:r>
            <a:r>
              <a:rPr lang="ru-RU" sz="1800" dirty="0">
                <a:solidFill>
                  <a:srgbClr val="000000"/>
                </a:solidFill>
                <a:effectLst/>
                <a:ea typeface="Microsoft Sans Serif" panose="020B0604020202020204" pitchFamily="34" charset="0"/>
              </a:rPr>
              <a:t>, таких как применяемые для предотвращения инфекций, связанных с имплантатами, и улучшения остеогенной реакции биоматериалов. </a:t>
            </a:r>
          </a:p>
          <a:p>
            <a:pPr marL="285750" indent="-285750">
              <a:buFont typeface="Arial" panose="020B0604020202020204" pitchFamily="34" charset="0"/>
              <a:buChar char="•"/>
            </a:pPr>
            <a:endParaRPr lang="en-US"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ru-RU" sz="1800" dirty="0">
                <a:solidFill>
                  <a:srgbClr val="000000"/>
                </a:solidFill>
                <a:effectLst/>
                <a:ea typeface="Microsoft Sans Serif" panose="020B0604020202020204" pitchFamily="34" charset="0"/>
              </a:rPr>
              <a:t>внутреннее поровое пространство метабиоматериалов может быть использовано для размещения средств доставки лекарств и для регулирования профилей их высвобождения.</a:t>
            </a:r>
            <a:endParaRPr lang="ru-RU" sz="1800" dirty="0">
              <a:solidFill>
                <a:srgbClr val="231F20"/>
              </a:solidFill>
              <a:effectLst/>
              <a:ea typeface="Times New Roman" panose="02020603050405020304" pitchFamily="18" charset="0"/>
            </a:endParaRPr>
          </a:p>
          <a:p>
            <a:endParaRPr lang="ru-RU" dirty="0"/>
          </a:p>
        </p:txBody>
      </p:sp>
    </p:spTree>
    <p:extLst>
      <p:ext uri="{BB962C8B-B14F-4D97-AF65-F5344CB8AC3E}">
        <p14:creationId xmlns:p14="http://schemas.microsoft.com/office/powerpoint/2010/main" val="426216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997DD5-9946-4AC0-94E2-BA2920EFD5C5}"/>
              </a:ext>
            </a:extLst>
          </p:cNvPr>
          <p:cNvSpPr>
            <a:spLocks noGrp="1"/>
          </p:cNvSpPr>
          <p:nvPr>
            <p:ph type="title"/>
          </p:nvPr>
        </p:nvSpPr>
        <p:spPr/>
        <p:txBody>
          <a:bodyPr/>
          <a:lstStyle/>
          <a:p>
            <a:r>
              <a:rPr lang="ru-RU" dirty="0"/>
              <a:t>УСТРАНЕНИЕ ДЕФЕКТОВ ВЕРТЛУЖНОЙ ВПАДИНЫ</a:t>
            </a:r>
          </a:p>
        </p:txBody>
      </p:sp>
      <p:pic>
        <p:nvPicPr>
          <p:cNvPr id="4" name="Рисунок 3">
            <a:extLst>
              <a:ext uri="{FF2B5EF4-FFF2-40B4-BE49-F238E27FC236}">
                <a16:creationId xmlns:a16="http://schemas.microsoft.com/office/drawing/2014/main" id="{7DE19CA0-ACCC-455D-B5CE-9E4DAF52D696}"/>
              </a:ext>
            </a:extLst>
          </p:cNvPr>
          <p:cNvPicPr>
            <a:picLocks noChangeAspect="1"/>
          </p:cNvPicPr>
          <p:nvPr/>
        </p:nvPicPr>
        <p:blipFill>
          <a:blip r:embed="rId2"/>
          <a:stretch>
            <a:fillRect/>
          </a:stretch>
        </p:blipFill>
        <p:spPr>
          <a:xfrm>
            <a:off x="2390258" y="1864177"/>
            <a:ext cx="7411484" cy="3820058"/>
          </a:xfrm>
          <a:prstGeom prst="rect">
            <a:avLst/>
          </a:prstGeom>
        </p:spPr>
      </p:pic>
      <p:sp>
        <p:nvSpPr>
          <p:cNvPr id="6" name="TextBox 5">
            <a:extLst>
              <a:ext uri="{FF2B5EF4-FFF2-40B4-BE49-F238E27FC236}">
                <a16:creationId xmlns:a16="http://schemas.microsoft.com/office/drawing/2014/main" id="{386B6E85-86A5-4B64-9B5D-2F3659B5C611}"/>
              </a:ext>
            </a:extLst>
          </p:cNvPr>
          <p:cNvSpPr txBox="1"/>
          <p:nvPr/>
        </p:nvSpPr>
        <p:spPr>
          <a:xfrm>
            <a:off x="2207568" y="6095231"/>
            <a:ext cx="9121105" cy="646331"/>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Схематический рисунок, иллюстрирующий концепцию применения металлической глины для лечения дефектов вертлужной впадины</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ru-RU" sz="1800" dirty="0">
                <a:solidFill>
                  <a:srgbClr val="000000"/>
                </a:solidFill>
                <a:effectLst/>
                <a:latin typeface="Microsoft Sans Serif" panose="020B0604020202020204" pitchFamily="34" charset="0"/>
                <a:ea typeface="Microsoft Sans Serif" panose="020B0604020202020204" pitchFamily="34" charset="0"/>
              </a:rPr>
              <a:t>239</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ru-RU" dirty="0"/>
          </a:p>
        </p:txBody>
      </p:sp>
      <p:sp>
        <p:nvSpPr>
          <p:cNvPr id="7" name="TextBox 6">
            <a:extLst>
              <a:ext uri="{FF2B5EF4-FFF2-40B4-BE49-F238E27FC236}">
                <a16:creationId xmlns:a16="http://schemas.microsoft.com/office/drawing/2014/main" id="{8EA07254-9D4B-47D9-A37A-B41DD2C9DDB0}"/>
              </a:ext>
            </a:extLst>
          </p:cNvPr>
          <p:cNvSpPr txBox="1"/>
          <p:nvPr/>
        </p:nvSpPr>
        <p:spPr>
          <a:xfrm>
            <a:off x="2390258" y="5013176"/>
            <a:ext cx="2697630" cy="646331"/>
          </a:xfrm>
          <a:prstGeom prst="rect">
            <a:avLst/>
          </a:prstGeom>
          <a:solidFill>
            <a:schemeClr val="tx1"/>
          </a:solidFill>
        </p:spPr>
        <p:txBody>
          <a:bodyPr wrap="square" rtlCol="0">
            <a:spAutoFit/>
          </a:bodyPr>
          <a:lstStyle/>
          <a:p>
            <a:pPr algn="ctr"/>
            <a:r>
              <a:rPr lang="ru-RU" dirty="0">
                <a:solidFill>
                  <a:schemeClr val="bg1"/>
                </a:solidFill>
              </a:rPr>
              <a:t>Границы, определяющие форму</a:t>
            </a:r>
          </a:p>
        </p:txBody>
      </p:sp>
      <p:sp>
        <p:nvSpPr>
          <p:cNvPr id="8" name="TextBox 7">
            <a:extLst>
              <a:ext uri="{FF2B5EF4-FFF2-40B4-BE49-F238E27FC236}">
                <a16:creationId xmlns:a16="http://schemas.microsoft.com/office/drawing/2014/main" id="{58703C5F-16AC-4A77-B89F-36E10E51BB27}"/>
              </a:ext>
            </a:extLst>
          </p:cNvPr>
          <p:cNvSpPr txBox="1"/>
          <p:nvPr/>
        </p:nvSpPr>
        <p:spPr>
          <a:xfrm>
            <a:off x="4871864" y="4989812"/>
            <a:ext cx="2697630" cy="646331"/>
          </a:xfrm>
          <a:prstGeom prst="rect">
            <a:avLst/>
          </a:prstGeom>
          <a:solidFill>
            <a:schemeClr val="tx1"/>
          </a:solidFill>
        </p:spPr>
        <p:txBody>
          <a:bodyPr wrap="square" rtlCol="0">
            <a:spAutoFit/>
          </a:bodyPr>
          <a:lstStyle/>
          <a:p>
            <a:pPr algn="ctr"/>
            <a:r>
              <a:rPr lang="ru-RU" dirty="0">
                <a:solidFill>
                  <a:schemeClr val="bg1"/>
                </a:solidFill>
              </a:rPr>
              <a:t>Глина, придающая форму</a:t>
            </a:r>
          </a:p>
        </p:txBody>
      </p:sp>
      <p:sp>
        <p:nvSpPr>
          <p:cNvPr id="9" name="TextBox 8">
            <a:extLst>
              <a:ext uri="{FF2B5EF4-FFF2-40B4-BE49-F238E27FC236}">
                <a16:creationId xmlns:a16="http://schemas.microsoft.com/office/drawing/2014/main" id="{E9CA057D-738F-4D1F-BDFA-D3E765CA6FAF}"/>
              </a:ext>
            </a:extLst>
          </p:cNvPr>
          <p:cNvSpPr txBox="1"/>
          <p:nvPr/>
        </p:nvSpPr>
        <p:spPr>
          <a:xfrm>
            <a:off x="7565697" y="5013176"/>
            <a:ext cx="2058695" cy="646331"/>
          </a:xfrm>
          <a:prstGeom prst="rect">
            <a:avLst/>
          </a:prstGeom>
          <a:solidFill>
            <a:schemeClr val="tx1"/>
          </a:solidFill>
        </p:spPr>
        <p:txBody>
          <a:bodyPr wrap="square" rtlCol="0">
            <a:spAutoFit/>
          </a:bodyPr>
          <a:lstStyle/>
          <a:p>
            <a:pPr algn="ctr"/>
            <a:r>
              <a:rPr lang="ru-RU" dirty="0">
                <a:solidFill>
                  <a:schemeClr val="bg1"/>
                </a:solidFill>
              </a:rPr>
              <a:t>Глиняная форма</a:t>
            </a:r>
          </a:p>
          <a:p>
            <a:pPr algn="ctr"/>
            <a:endParaRPr lang="ru-RU" dirty="0">
              <a:solidFill>
                <a:schemeClr val="bg1"/>
              </a:solidFill>
            </a:endParaRPr>
          </a:p>
        </p:txBody>
      </p:sp>
    </p:spTree>
    <p:extLst>
      <p:ext uri="{BB962C8B-B14F-4D97-AF65-F5344CB8AC3E}">
        <p14:creationId xmlns:p14="http://schemas.microsoft.com/office/powerpoint/2010/main" val="39621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4359A5-9112-4518-9987-A96809911513}"/>
              </a:ext>
            </a:extLst>
          </p:cNvPr>
          <p:cNvSpPr>
            <a:spLocks noGrp="1"/>
          </p:cNvSpPr>
          <p:nvPr>
            <p:ph type="title"/>
          </p:nvPr>
        </p:nvSpPr>
        <p:spPr/>
        <p:txBody>
          <a:bodyPr/>
          <a:lstStyle/>
          <a:p>
            <a:r>
              <a:rPr lang="ru-RU" dirty="0"/>
              <a:t>ЗАПОРНЫЕ МЕХАНИЗМЫ</a:t>
            </a:r>
          </a:p>
        </p:txBody>
      </p:sp>
      <p:pic>
        <p:nvPicPr>
          <p:cNvPr id="4" name="Рисунок 3">
            <a:extLst>
              <a:ext uri="{FF2B5EF4-FFF2-40B4-BE49-F238E27FC236}">
                <a16:creationId xmlns:a16="http://schemas.microsoft.com/office/drawing/2014/main" id="{0D837BB0-3343-4F79-A71B-4E6388D91712}"/>
              </a:ext>
            </a:extLst>
          </p:cNvPr>
          <p:cNvPicPr>
            <a:picLocks noChangeAspect="1"/>
          </p:cNvPicPr>
          <p:nvPr/>
        </p:nvPicPr>
        <p:blipFill>
          <a:blip r:embed="rId2"/>
          <a:stretch>
            <a:fillRect/>
          </a:stretch>
        </p:blipFill>
        <p:spPr>
          <a:xfrm>
            <a:off x="2366442" y="1681590"/>
            <a:ext cx="7459116" cy="3982006"/>
          </a:xfrm>
          <a:prstGeom prst="rect">
            <a:avLst/>
          </a:prstGeom>
        </p:spPr>
      </p:pic>
      <p:sp>
        <p:nvSpPr>
          <p:cNvPr id="8" name="TextBox 7">
            <a:extLst>
              <a:ext uri="{FF2B5EF4-FFF2-40B4-BE49-F238E27FC236}">
                <a16:creationId xmlns:a16="http://schemas.microsoft.com/office/drawing/2014/main" id="{AA857F1D-0BDA-48EA-85DD-FE06539AFDD9}"/>
              </a:ext>
            </a:extLst>
          </p:cNvPr>
          <p:cNvSpPr txBox="1"/>
          <p:nvPr/>
        </p:nvSpPr>
        <p:spPr>
          <a:xfrm>
            <a:off x="1775520" y="5920403"/>
            <a:ext cx="8640960" cy="646331"/>
          </a:xfrm>
          <a:prstGeom prst="rect">
            <a:avLst/>
          </a:prstGeom>
          <a:noFill/>
        </p:spPr>
        <p:txBody>
          <a:bodyPr wrap="square">
            <a:spAutoFit/>
          </a:bodyPr>
          <a:lstStyle/>
          <a:p>
            <a:r>
              <a:rPr lang="ru-RU" dirty="0"/>
              <a:t>(b) Некоторые примеры прототипов, сделанных для демонстрации концепции соединений, а также концепции механизмов фиксации</a:t>
            </a:r>
          </a:p>
        </p:txBody>
      </p:sp>
    </p:spTree>
    <p:extLst>
      <p:ext uri="{BB962C8B-B14F-4D97-AF65-F5344CB8AC3E}">
        <p14:creationId xmlns:p14="http://schemas.microsoft.com/office/powerpoint/2010/main" val="300945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509E8F-6507-4B70-86A3-6C4712983B33}"/>
              </a:ext>
            </a:extLst>
          </p:cNvPr>
          <p:cNvSpPr>
            <a:spLocks noGrp="1"/>
          </p:cNvSpPr>
          <p:nvPr>
            <p:ph type="title"/>
          </p:nvPr>
        </p:nvSpPr>
        <p:spPr/>
        <p:txBody>
          <a:bodyPr/>
          <a:lstStyle/>
          <a:p>
            <a:r>
              <a:rPr lang="ru-RU" dirty="0"/>
              <a:t>КИНЕМАТИЧЕСКИЕ МЕХАНИЗМЫ БЛОКИРОВКИ</a:t>
            </a:r>
          </a:p>
        </p:txBody>
      </p:sp>
      <p:pic>
        <p:nvPicPr>
          <p:cNvPr id="4" name="Рисунок 3">
            <a:extLst>
              <a:ext uri="{FF2B5EF4-FFF2-40B4-BE49-F238E27FC236}">
                <a16:creationId xmlns:a16="http://schemas.microsoft.com/office/drawing/2014/main" id="{F6E6183A-A8D4-4D36-8234-DC6FDC2C9BB1}"/>
              </a:ext>
            </a:extLst>
          </p:cNvPr>
          <p:cNvPicPr>
            <a:picLocks noChangeAspect="1"/>
          </p:cNvPicPr>
          <p:nvPr/>
        </p:nvPicPr>
        <p:blipFill>
          <a:blip r:embed="rId2"/>
          <a:stretch>
            <a:fillRect/>
          </a:stretch>
        </p:blipFill>
        <p:spPr>
          <a:xfrm>
            <a:off x="856411" y="1772816"/>
            <a:ext cx="10479177" cy="4320480"/>
          </a:xfrm>
          <a:prstGeom prst="rect">
            <a:avLst/>
          </a:prstGeom>
        </p:spPr>
      </p:pic>
      <p:sp>
        <p:nvSpPr>
          <p:cNvPr id="8" name="TextBox 7">
            <a:extLst>
              <a:ext uri="{FF2B5EF4-FFF2-40B4-BE49-F238E27FC236}">
                <a16:creationId xmlns:a16="http://schemas.microsoft.com/office/drawing/2014/main" id="{DC79D5DA-A8FC-452A-B6AF-B8859717E2CE}"/>
              </a:ext>
            </a:extLst>
          </p:cNvPr>
          <p:cNvSpPr txBox="1"/>
          <p:nvPr/>
        </p:nvSpPr>
        <p:spPr>
          <a:xfrm>
            <a:off x="856411" y="6211669"/>
            <a:ext cx="10479176" cy="369332"/>
          </a:xfrm>
          <a:prstGeom prst="rect">
            <a:avLst/>
          </a:prstGeom>
          <a:noFill/>
        </p:spPr>
        <p:txBody>
          <a:bodyPr wrap="square">
            <a:spAutoFit/>
          </a:bodyPr>
          <a:lstStyle/>
          <a:p>
            <a:r>
              <a:rPr lang="ru-RU" dirty="0"/>
              <a:t>)Ряд прототипов, созданных для демонстрации концепции кинематических механизмов блокировки</a:t>
            </a:r>
          </a:p>
        </p:txBody>
      </p:sp>
    </p:spTree>
    <p:extLst>
      <p:ext uri="{BB962C8B-B14F-4D97-AF65-F5344CB8AC3E}">
        <p14:creationId xmlns:p14="http://schemas.microsoft.com/office/powerpoint/2010/main" val="268752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EDFAD5-CAA3-437F-ACBB-54AA625D813D}"/>
              </a:ext>
            </a:extLst>
          </p:cNvPr>
          <p:cNvSpPr>
            <a:spLocks noGrp="1"/>
          </p:cNvSpPr>
          <p:nvPr>
            <p:ph type="title"/>
          </p:nvPr>
        </p:nvSpPr>
        <p:spPr/>
        <p:txBody>
          <a:bodyPr/>
          <a:lstStyle/>
          <a:p>
            <a:r>
              <a:rPr lang="ru-RU" dirty="0"/>
              <a:t>МЕТАБИОМАТЕРИАЛЫ ДЛЯ КОСТНОЙ ТКАНИ</a:t>
            </a:r>
          </a:p>
        </p:txBody>
      </p:sp>
      <p:sp>
        <p:nvSpPr>
          <p:cNvPr id="6" name="TextBox 5">
            <a:extLst>
              <a:ext uri="{FF2B5EF4-FFF2-40B4-BE49-F238E27FC236}">
                <a16:creationId xmlns:a16="http://schemas.microsoft.com/office/drawing/2014/main" id="{68EF604A-1BCF-4254-B510-F0BC837F45DE}"/>
              </a:ext>
            </a:extLst>
          </p:cNvPr>
          <p:cNvSpPr txBox="1"/>
          <p:nvPr/>
        </p:nvSpPr>
        <p:spPr>
          <a:xfrm>
            <a:off x="551384" y="1720840"/>
            <a:ext cx="11640616" cy="3416320"/>
          </a:xfrm>
          <a:prstGeom prst="rect">
            <a:avLst/>
          </a:prstGeom>
          <a:noFill/>
        </p:spPr>
        <p:txBody>
          <a:bodyPr wrap="square">
            <a:spAutoFit/>
          </a:bodyPr>
          <a:lstStyle/>
          <a:p>
            <a:r>
              <a:rPr lang="ru-RU" dirty="0"/>
              <a:t>В отличие от большинства других метаматериалов, в которых целевые свойства обычно относятся к одному типу, метабиоматериалы должны одновременно удовлетворять нескольким критериям дизайна, касающимся свойств различной физической природы, что по существу требует мультифизического подхода к проектированию. </a:t>
            </a:r>
          </a:p>
          <a:p>
            <a:endParaRPr lang="ru-RU" dirty="0"/>
          </a:p>
          <a:p>
            <a:r>
              <a:rPr lang="ru-RU" dirty="0"/>
              <a:t>Различные типы свойств включают:</a:t>
            </a:r>
          </a:p>
          <a:p>
            <a:pPr marL="285750" indent="-285750">
              <a:buFont typeface="Arial" panose="020B0604020202020204" pitchFamily="34" charset="0"/>
              <a:buChar char="•"/>
            </a:pPr>
            <a:r>
              <a:rPr lang="ru-RU" dirty="0"/>
              <a:t>механические свойства ( т . е. квазистатические механические свойства и усталостное поведение)</a:t>
            </a:r>
          </a:p>
          <a:p>
            <a:pPr marL="285750" indent="-285750">
              <a:buFont typeface="Arial" panose="020B0604020202020204" pitchFamily="34" charset="0"/>
              <a:buChar char="•"/>
            </a:pPr>
            <a:r>
              <a:rPr lang="ru-RU" dirty="0"/>
              <a:t>свойства массопереноса ( т . е. проницаемость и диффузионная способность) </a:t>
            </a:r>
          </a:p>
          <a:p>
            <a:pPr marL="285750" indent="-285750">
              <a:buFont typeface="Arial" panose="020B0604020202020204" pitchFamily="34" charset="0"/>
              <a:buChar char="•"/>
            </a:pPr>
            <a:r>
              <a:rPr lang="ru-RU" dirty="0"/>
              <a:t>биологические свойства, зависящие от морфологии ( например , кривизна, пористость, размер). </a:t>
            </a:r>
          </a:p>
          <a:p>
            <a:endParaRPr lang="ru-RU" dirty="0"/>
          </a:p>
          <a:p>
            <a:r>
              <a:rPr lang="ru-RU" dirty="0"/>
              <a:t>В то время как нативная костная ткань обладает всеми этими свойствами, ее воспроизведение в синтетических биоматериалах часто бывает очень сложным, если не невозможным.</a:t>
            </a:r>
          </a:p>
        </p:txBody>
      </p:sp>
    </p:spTree>
    <p:extLst>
      <p:ext uri="{BB962C8B-B14F-4D97-AF65-F5344CB8AC3E}">
        <p14:creationId xmlns:p14="http://schemas.microsoft.com/office/powerpoint/2010/main" val="110925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47F7B9-5A5B-4B37-A8C9-0A5337D02682}"/>
              </a:ext>
            </a:extLst>
          </p:cNvPr>
          <p:cNvSpPr>
            <a:spLocks noGrp="1"/>
          </p:cNvSpPr>
          <p:nvPr>
            <p:ph type="title"/>
          </p:nvPr>
        </p:nvSpPr>
        <p:spPr/>
        <p:txBody>
          <a:bodyPr/>
          <a:lstStyle/>
          <a:p>
            <a:r>
              <a:rPr lang="ru-RU" dirty="0"/>
              <a:t>ГЕОМЕТРИЯ НА ОСНОВЕ БАЛОК</a:t>
            </a:r>
          </a:p>
        </p:txBody>
      </p:sp>
      <p:sp>
        <p:nvSpPr>
          <p:cNvPr id="6" name="TextBox 5">
            <a:extLst>
              <a:ext uri="{FF2B5EF4-FFF2-40B4-BE49-F238E27FC236}">
                <a16:creationId xmlns:a16="http://schemas.microsoft.com/office/drawing/2014/main" id="{44A4614B-0AFE-4C73-AD3F-5ECCCBD1B6D5}"/>
              </a:ext>
            </a:extLst>
          </p:cNvPr>
          <p:cNvSpPr txBox="1"/>
          <p:nvPr/>
        </p:nvSpPr>
        <p:spPr>
          <a:xfrm>
            <a:off x="623392" y="1859340"/>
            <a:ext cx="11161240" cy="2031325"/>
          </a:xfrm>
          <a:prstGeom prst="rect">
            <a:avLst/>
          </a:prstGeom>
          <a:noFill/>
        </p:spPr>
        <p:txBody>
          <a:bodyPr wrap="square">
            <a:spAutoFit/>
          </a:bodyPr>
          <a:lstStyle/>
          <a:p>
            <a:r>
              <a:rPr lang="ru-RU" dirty="0"/>
              <a:t>Микромасштабный дизайн метабиоматериалов обычно выполняется либо с использованием геометрии на основе балок, либо на основе листов. </a:t>
            </a:r>
            <a:r>
              <a:rPr lang="en-US" dirty="0"/>
              <a:t>[240,241]</a:t>
            </a:r>
          </a:p>
          <a:p>
            <a:endParaRPr lang="en-US" dirty="0"/>
          </a:p>
          <a:p>
            <a:r>
              <a:rPr lang="ru-RU" dirty="0"/>
              <a:t>В случае геометрии на основе балок основные элементарные ячейки, составляющие микроархитектуру метабиоматериалов, спроектированы с использованием структурных элементов с большим отношением длины к диаметру ( т.е. балки). Некоторыми примерами таких элементарных ячеек являются заполняющие пространство многогранники и их модификации. </a:t>
            </a:r>
          </a:p>
        </p:txBody>
      </p:sp>
    </p:spTree>
    <p:extLst>
      <p:ext uri="{BB962C8B-B14F-4D97-AF65-F5344CB8AC3E}">
        <p14:creationId xmlns:p14="http://schemas.microsoft.com/office/powerpoint/2010/main" val="168245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FF01D2-814E-423F-A0CD-6BD85F6A28D8}"/>
              </a:ext>
            </a:extLst>
          </p:cNvPr>
          <p:cNvSpPr>
            <a:spLocks noGrp="1"/>
          </p:cNvSpPr>
          <p:nvPr>
            <p:ph type="title"/>
          </p:nvPr>
        </p:nvSpPr>
        <p:spPr/>
        <p:txBody>
          <a:bodyPr/>
          <a:lstStyle/>
          <a:p>
            <a:r>
              <a:rPr lang="ru-RU" dirty="0"/>
              <a:t>ГЕОМЕТРИЯ НА ОСНОВЕ ЛИСТОВ</a:t>
            </a:r>
          </a:p>
        </p:txBody>
      </p:sp>
      <p:sp>
        <p:nvSpPr>
          <p:cNvPr id="6" name="TextBox 5">
            <a:extLst>
              <a:ext uri="{FF2B5EF4-FFF2-40B4-BE49-F238E27FC236}">
                <a16:creationId xmlns:a16="http://schemas.microsoft.com/office/drawing/2014/main" id="{4366BB82-8C2B-4BC1-B739-B25C15D17BF7}"/>
              </a:ext>
            </a:extLst>
          </p:cNvPr>
          <p:cNvSpPr txBox="1"/>
          <p:nvPr/>
        </p:nvSpPr>
        <p:spPr>
          <a:xfrm>
            <a:off x="263352" y="1556792"/>
            <a:ext cx="11737304" cy="646331"/>
          </a:xfrm>
          <a:prstGeom prst="rect">
            <a:avLst/>
          </a:prstGeom>
          <a:noFill/>
        </p:spPr>
        <p:txBody>
          <a:bodyPr wrap="square">
            <a:spAutoFit/>
          </a:bodyPr>
          <a:lstStyle/>
          <a:p>
            <a:r>
              <a:rPr lang="ru-RU" dirty="0"/>
              <a:t>С другой стороны, элементарные ячейки листовой геометрии состоят из листов, толщина которых намного меньше их других размеров. </a:t>
            </a:r>
          </a:p>
        </p:txBody>
      </p:sp>
      <p:pic>
        <p:nvPicPr>
          <p:cNvPr id="8" name="Рисунок 7">
            <a:extLst>
              <a:ext uri="{FF2B5EF4-FFF2-40B4-BE49-F238E27FC236}">
                <a16:creationId xmlns:a16="http://schemas.microsoft.com/office/drawing/2014/main" id="{1BE7815F-3946-486E-9122-B3FA9599CDE1}"/>
              </a:ext>
            </a:extLst>
          </p:cNvPr>
          <p:cNvPicPr>
            <a:picLocks noChangeAspect="1"/>
          </p:cNvPicPr>
          <p:nvPr/>
        </p:nvPicPr>
        <p:blipFill>
          <a:blip r:embed="rId2"/>
          <a:stretch>
            <a:fillRect/>
          </a:stretch>
        </p:blipFill>
        <p:spPr>
          <a:xfrm>
            <a:off x="2639616" y="2180872"/>
            <a:ext cx="7308812" cy="4060451"/>
          </a:xfrm>
          <a:prstGeom prst="rect">
            <a:avLst/>
          </a:prstGeom>
        </p:spPr>
      </p:pic>
      <p:sp>
        <p:nvSpPr>
          <p:cNvPr id="12" name="TextBox 11">
            <a:extLst>
              <a:ext uri="{FF2B5EF4-FFF2-40B4-BE49-F238E27FC236}">
                <a16:creationId xmlns:a16="http://schemas.microsoft.com/office/drawing/2014/main" id="{A453A06A-B31D-4783-B7DD-BDB936BA53E7}"/>
              </a:ext>
            </a:extLst>
          </p:cNvPr>
          <p:cNvSpPr txBox="1"/>
          <p:nvPr/>
        </p:nvSpPr>
        <p:spPr>
          <a:xfrm>
            <a:off x="119336" y="6234446"/>
            <a:ext cx="12037744" cy="646331"/>
          </a:xfrm>
          <a:prstGeom prst="rect">
            <a:avLst/>
          </a:prstGeom>
          <a:noFill/>
        </p:spPr>
        <p:txBody>
          <a:bodyPr wrap="square">
            <a:spAutoFit/>
          </a:bodyPr>
          <a:lstStyle/>
          <a:p>
            <a:r>
              <a:rPr lang="ru-RU" dirty="0"/>
              <a:t>Некоторые примеры метабиоматериалов, разработанных с использованием различных типов трижды периодических минимальных поверхностей и изготовленных методом селективного лазерного плавления.</a:t>
            </a:r>
            <a:r>
              <a:rPr lang="en-US" dirty="0"/>
              <a:t> [242,243]</a:t>
            </a:r>
            <a:endParaRPr lang="ru-RU" dirty="0"/>
          </a:p>
        </p:txBody>
      </p:sp>
    </p:spTree>
    <p:extLst>
      <p:ext uri="{BB962C8B-B14F-4D97-AF65-F5344CB8AC3E}">
        <p14:creationId xmlns:p14="http://schemas.microsoft.com/office/powerpoint/2010/main" val="16947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7BB81E-B295-45F6-A307-9203AE4A795A}"/>
              </a:ext>
            </a:extLst>
          </p:cNvPr>
          <p:cNvSpPr>
            <a:spLocks noGrp="1"/>
          </p:cNvSpPr>
          <p:nvPr>
            <p:ph type="title"/>
          </p:nvPr>
        </p:nvSpPr>
        <p:spPr/>
        <p:txBody>
          <a:bodyPr/>
          <a:lstStyle/>
          <a:p>
            <a:r>
              <a:rPr lang="ru-RU" dirty="0"/>
              <a:t>Свойства материалов для костной ткани</a:t>
            </a:r>
          </a:p>
        </p:txBody>
      </p:sp>
      <p:sp>
        <p:nvSpPr>
          <p:cNvPr id="4" name="TextBox 3">
            <a:extLst>
              <a:ext uri="{FF2B5EF4-FFF2-40B4-BE49-F238E27FC236}">
                <a16:creationId xmlns:a16="http://schemas.microsoft.com/office/drawing/2014/main" id="{979376D8-D902-4333-A590-1A4AC7F59F37}"/>
              </a:ext>
            </a:extLst>
          </p:cNvPr>
          <p:cNvSpPr txBox="1"/>
          <p:nvPr/>
        </p:nvSpPr>
        <p:spPr>
          <a:xfrm>
            <a:off x="551384" y="1517571"/>
            <a:ext cx="11233248" cy="5355312"/>
          </a:xfrm>
          <a:prstGeom prst="rect">
            <a:avLst/>
          </a:prstGeom>
          <a:noFill/>
        </p:spPr>
        <p:txBody>
          <a:bodyPr wrap="square">
            <a:spAutoFit/>
          </a:bodyPr>
          <a:lstStyle/>
          <a:p>
            <a:r>
              <a:rPr lang="ru-RU" dirty="0"/>
              <a:t>В то время как взаимосвязь между геометрической конструкцией и результирующими свойствами, включая</a:t>
            </a:r>
            <a:r>
              <a:rPr lang="en-US" dirty="0"/>
              <a:t>:</a:t>
            </a:r>
          </a:p>
          <a:p>
            <a:endParaRPr lang="en-US" dirty="0"/>
          </a:p>
          <a:p>
            <a:pPr marL="285750" indent="-285750">
              <a:buFont typeface="Arial" panose="020B0604020202020204" pitchFamily="34" charset="0"/>
              <a:buChar char="•"/>
            </a:pPr>
            <a:r>
              <a:rPr lang="ru-RU" dirty="0"/>
              <a:t>квазистатические механические свойства, </a:t>
            </a:r>
            <a:r>
              <a:rPr lang="en-US" dirty="0"/>
              <a:t>[244</a:t>
            </a:r>
            <a:r>
              <a:rPr lang="ru-RU" dirty="0"/>
              <a:t>–</a:t>
            </a:r>
            <a:r>
              <a:rPr lang="en-US" dirty="0"/>
              <a:t>248]</a:t>
            </a:r>
            <a:r>
              <a:rPr lang="ru-RU" dirty="0"/>
              <a:t> </a:t>
            </a:r>
            <a:endParaRPr lang="en-US" dirty="0"/>
          </a:p>
          <a:p>
            <a:pPr marL="285750" indent="-285750">
              <a:buFont typeface="Arial" panose="020B0604020202020204" pitchFamily="34" charset="0"/>
              <a:buChar char="•"/>
            </a:pPr>
            <a:r>
              <a:rPr lang="ru-RU" dirty="0"/>
              <a:t>усталостную долговечность, </a:t>
            </a:r>
            <a:r>
              <a:rPr lang="en-US" dirty="0"/>
              <a:t>[249</a:t>
            </a:r>
            <a:r>
              <a:rPr lang="ru-RU" dirty="0"/>
              <a:t>–</a:t>
            </a:r>
            <a:r>
              <a:rPr lang="en-US" dirty="0"/>
              <a:t>256]</a:t>
            </a:r>
            <a:r>
              <a:rPr lang="ru-RU" dirty="0"/>
              <a:t> </a:t>
            </a:r>
            <a:endParaRPr lang="en-US" dirty="0"/>
          </a:p>
          <a:p>
            <a:pPr marL="285750" indent="-285750">
              <a:buFont typeface="Arial" panose="020B0604020202020204" pitchFamily="34" charset="0"/>
              <a:buChar char="•"/>
            </a:pPr>
            <a:r>
              <a:rPr lang="ru-RU" dirty="0"/>
              <a:t>проницаемость </a:t>
            </a:r>
            <a:r>
              <a:rPr lang="en-US" dirty="0"/>
              <a:t>[257</a:t>
            </a:r>
            <a:r>
              <a:rPr lang="ru-RU" dirty="0"/>
              <a:t>,</a:t>
            </a:r>
            <a:r>
              <a:rPr lang="en-US" dirty="0"/>
              <a:t>258]</a:t>
            </a:r>
            <a:r>
              <a:rPr lang="ru-RU" dirty="0"/>
              <a:t> </a:t>
            </a:r>
            <a:endParaRPr lang="en-US" dirty="0"/>
          </a:p>
          <a:p>
            <a:endParaRPr lang="en-US" dirty="0"/>
          </a:p>
          <a:p>
            <a:r>
              <a:rPr lang="ru-RU" dirty="0"/>
              <a:t>была тщательно изучена для геометрии на основе балки, имеется относительно ограниченная информация о листовой конструкции, основанной на геометрии. </a:t>
            </a:r>
          </a:p>
          <a:p>
            <a:endParaRPr lang="ru-RU" dirty="0"/>
          </a:p>
          <a:p>
            <a:r>
              <a:rPr lang="ru-RU" dirty="0"/>
              <a:t>Исследование </a:t>
            </a:r>
            <a:r>
              <a:rPr lang="en-US" dirty="0"/>
              <a:t>[259]</a:t>
            </a:r>
            <a:r>
              <a:rPr lang="ru-RU" dirty="0"/>
              <a:t> , однако, показало, что особый класс листовой геометрии, а именно трижды периодические минимальные поверхности, чрезвычайно успешно удовлетворяет требованиям мультифизического дизайна, изложенным для метабиоматериалов, и может предложить сочетание модуля упругости, имитирующего кость, очень высокого предела текучести, очень долгой усталостной долговечности и транспортных свойств, имитирующих кость, а также нулевой средней кривизны поверхности, имитирующей кость. </a:t>
            </a:r>
            <a:r>
              <a:rPr lang="en-US" dirty="0"/>
              <a:t>[260]</a:t>
            </a:r>
            <a:r>
              <a:rPr lang="ru-RU" dirty="0"/>
              <a:t> Это уникальное и идеальное сочетание свойств материала и чрезвычайно высокого уровня мультифизической мимикрии кости является хорошим примером того, как правильный выбор </a:t>
            </a:r>
            <a:r>
              <a:rPr lang="fy-NL" sz="1800" dirty="0">
                <a:solidFill>
                  <a:srgbClr val="000000"/>
                </a:solidFill>
                <a:effectLst/>
                <a:latin typeface="Microsoft Sans Serif" panose="020B0604020202020204" pitchFamily="34" charset="0"/>
                <a:ea typeface="Microsoft Sans Serif" panose="020B0604020202020204" pitchFamily="34" charset="0"/>
              </a:rPr>
              <a:t>геометрического дизайна на микромасштабе может привести к благоприятным свойствам на больших масштабах длины. </a:t>
            </a:r>
            <a:endParaRPr lang="ru-RU" dirty="0"/>
          </a:p>
        </p:txBody>
      </p:sp>
    </p:spTree>
    <p:extLst>
      <p:ext uri="{BB962C8B-B14F-4D97-AF65-F5344CB8AC3E}">
        <p14:creationId xmlns:p14="http://schemas.microsoft.com/office/powerpoint/2010/main" val="2647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F3F36D-F119-48A2-83B2-45B3281B2AB8}"/>
              </a:ext>
            </a:extLst>
          </p:cNvPr>
          <p:cNvSpPr>
            <a:spLocks noGrp="1"/>
          </p:cNvSpPr>
          <p:nvPr>
            <p:ph type="title"/>
          </p:nvPr>
        </p:nvSpPr>
        <p:spPr/>
        <p:txBody>
          <a:bodyPr/>
          <a:lstStyle/>
          <a:p>
            <a:r>
              <a:rPr lang="ru-RU" dirty="0"/>
              <a:t>МЕТАБИОМАТЕРИАЛЫ ДЛЯ КОСТНОЙ ТКАНИ - ЗАКЛЮЧЕНИЕ</a:t>
            </a:r>
          </a:p>
        </p:txBody>
      </p:sp>
      <p:sp>
        <p:nvSpPr>
          <p:cNvPr id="4" name="TextBox 3">
            <a:extLst>
              <a:ext uri="{FF2B5EF4-FFF2-40B4-BE49-F238E27FC236}">
                <a16:creationId xmlns:a16="http://schemas.microsoft.com/office/drawing/2014/main" id="{5FE04241-1B9C-47CD-94B4-F8E8D6822041}"/>
              </a:ext>
            </a:extLst>
          </p:cNvPr>
          <p:cNvSpPr txBox="1"/>
          <p:nvPr/>
        </p:nvSpPr>
        <p:spPr>
          <a:xfrm>
            <a:off x="1487488" y="2636912"/>
            <a:ext cx="8589827" cy="2308324"/>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В</a:t>
            </a:r>
            <a:r>
              <a:rPr lang="fy-NL" sz="1800" dirty="0">
                <a:solidFill>
                  <a:srgbClr val="000000"/>
                </a:solidFill>
                <a:effectLst/>
                <a:latin typeface="Microsoft Sans Serif" panose="020B0604020202020204" pitchFamily="34" charset="0"/>
                <a:ea typeface="Microsoft Sans Serif" panose="020B0604020202020204" pitchFamily="34" charset="0"/>
              </a:rPr>
              <a:t>ажно понимать, что воспроизведение свойств нативной костной ткани, находящейся в равновесном, гомеостатическом состоянии, может быть не лучшим способом стимуляции регенерации костной ткани.</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ru-RU" dirty="0"/>
              <a:t>Однако преимущества микромасштабного геометрического дизайна в контексте метабиоматериалов остаются актуальными независимо от выбранной цели дизайна, потому что микромасштабный геометрический дизайн может также применяться для удовлетворения любых альтернативных целей дизайна.</a:t>
            </a:r>
          </a:p>
        </p:txBody>
      </p:sp>
    </p:spTree>
    <p:extLst>
      <p:ext uri="{BB962C8B-B14F-4D97-AF65-F5344CB8AC3E}">
        <p14:creationId xmlns:p14="http://schemas.microsoft.com/office/powerpoint/2010/main" val="156147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E8192A-FEC2-4D91-ADC7-E4C37F942B54}"/>
              </a:ext>
            </a:extLst>
          </p:cNvPr>
          <p:cNvSpPr>
            <a:spLocks noGrp="1"/>
          </p:cNvSpPr>
          <p:nvPr>
            <p:ph type="title"/>
          </p:nvPr>
        </p:nvSpPr>
        <p:spPr/>
        <p:txBody>
          <a:bodyPr/>
          <a:lstStyle/>
          <a:p>
            <a:r>
              <a:rPr lang="ru-RU" dirty="0"/>
              <a:t>Микромагнитно-</a:t>
            </a:r>
            <a:r>
              <a:rPr lang="ru-RU" dirty="0" err="1"/>
              <a:t>микрожидкостное</a:t>
            </a:r>
            <a:r>
              <a:rPr lang="ru-RU" dirty="0"/>
              <a:t> устройство для очистки крови - Продолжение</a:t>
            </a:r>
          </a:p>
        </p:txBody>
      </p:sp>
      <p:pic>
        <p:nvPicPr>
          <p:cNvPr id="4" name="Рисунок 3">
            <a:extLst>
              <a:ext uri="{FF2B5EF4-FFF2-40B4-BE49-F238E27FC236}">
                <a16:creationId xmlns:a16="http://schemas.microsoft.com/office/drawing/2014/main" id="{EF9DDF88-B74D-4C51-88C1-97250C81118F}"/>
              </a:ext>
            </a:extLst>
          </p:cNvPr>
          <p:cNvPicPr>
            <a:picLocks noChangeAspect="1"/>
          </p:cNvPicPr>
          <p:nvPr/>
        </p:nvPicPr>
        <p:blipFill>
          <a:blip r:embed="rId2"/>
          <a:stretch>
            <a:fillRect/>
          </a:stretch>
        </p:blipFill>
        <p:spPr>
          <a:xfrm>
            <a:off x="263352" y="2763015"/>
            <a:ext cx="4267796" cy="2676899"/>
          </a:xfrm>
          <a:prstGeom prst="rect">
            <a:avLst/>
          </a:prstGeom>
        </p:spPr>
      </p:pic>
      <p:sp>
        <p:nvSpPr>
          <p:cNvPr id="6" name="TextBox 5">
            <a:extLst>
              <a:ext uri="{FF2B5EF4-FFF2-40B4-BE49-F238E27FC236}">
                <a16:creationId xmlns:a16="http://schemas.microsoft.com/office/drawing/2014/main" id="{1D61AAAC-2937-4772-92E0-D265659902B4}"/>
              </a:ext>
            </a:extLst>
          </p:cNvPr>
          <p:cNvSpPr txBox="1"/>
          <p:nvPr/>
        </p:nvSpPr>
        <p:spPr>
          <a:xfrm>
            <a:off x="4764807" y="1700808"/>
            <a:ext cx="7272808" cy="4801314"/>
          </a:xfrm>
          <a:prstGeom prst="rect">
            <a:avLst/>
          </a:prstGeom>
          <a:noFill/>
        </p:spPr>
        <p:txBody>
          <a:bodyPr wrap="square">
            <a:spAutoFit/>
          </a:bodyPr>
          <a:lstStyle/>
          <a:p>
            <a:r>
              <a:rPr lang="ru-RU" dirty="0"/>
              <a:t>Сепсис — это смертельное заболевание, вызванное системной микробной инфекцией, которая распространяется через кровоток и подавляет защитные силы организма. Существующие терапевтические подходы часто </a:t>
            </a:r>
            <a:r>
              <a:rPr lang="ru-RU" dirty="0" err="1"/>
              <a:t>неоптимальны</a:t>
            </a:r>
            <a:r>
              <a:rPr lang="ru-RU" dirty="0"/>
              <a:t>, отчасти потому, что</a:t>
            </a:r>
          </a:p>
          <a:p>
            <a:r>
              <a:rPr lang="ru-RU" dirty="0"/>
              <a:t> они не устраняют полностью возбудитель, а значит, и источник смертельных токсинов. Устройство экстракорпоральной очистки крови для селективного удаления патогенов из зараженной крови для усиления реакции пациента на антибактериальную терапию. </a:t>
            </a:r>
            <a:r>
              <a:rPr lang="ru-RU" dirty="0" err="1"/>
              <a:t>Иммуномагнитные</a:t>
            </a:r>
            <a:r>
              <a:rPr lang="ru-RU" dirty="0"/>
              <a:t> </a:t>
            </a:r>
            <a:r>
              <a:rPr lang="ru-RU" dirty="0" err="1"/>
              <a:t>микрогранулы</a:t>
            </a:r>
            <a:r>
              <a:rPr lang="ru-RU" dirty="0"/>
              <a:t> были модифицированы для создания магнитных опсонинов, которые использовались для очистки текущей крови человека от грибков </a:t>
            </a:r>
            <a:r>
              <a:rPr lang="ru-RU" dirty="0" err="1"/>
              <a:t>Candida</a:t>
            </a:r>
            <a:r>
              <a:rPr lang="ru-RU" dirty="0"/>
              <a:t> </a:t>
            </a:r>
            <a:r>
              <a:rPr lang="ru-RU" dirty="0" err="1"/>
              <a:t>albicans</a:t>
            </a:r>
            <a:r>
              <a:rPr lang="ru-RU" dirty="0"/>
              <a:t>, основной причины смерти, связанной с сепсисом. </a:t>
            </a:r>
          </a:p>
          <a:p>
            <a:endParaRPr lang="ru-RU" dirty="0"/>
          </a:p>
          <a:p>
            <a:r>
              <a:rPr lang="ru-RU" dirty="0"/>
              <a:t>Микромагнитно-</a:t>
            </a:r>
            <a:r>
              <a:rPr lang="ru-RU" dirty="0" err="1"/>
              <a:t>микрожидкостное</a:t>
            </a:r>
            <a:r>
              <a:rPr lang="ru-RU" dirty="0"/>
              <a:t> устройство для очистки крови создает градиенты магнитного поля в вертикально расположенных каналах, что обеспечивает непрерывное и высокопроизводительное отделение грибков от текущей цельной крови. </a:t>
            </a:r>
          </a:p>
        </p:txBody>
      </p:sp>
    </p:spTree>
    <p:extLst>
      <p:ext uri="{BB962C8B-B14F-4D97-AF65-F5344CB8AC3E}">
        <p14:creationId xmlns:p14="http://schemas.microsoft.com/office/powerpoint/2010/main" val="263667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432FC1-91CA-464F-9882-5F592CFAA1B4}"/>
              </a:ext>
            </a:extLst>
          </p:cNvPr>
          <p:cNvSpPr>
            <a:spLocks noGrp="1"/>
          </p:cNvSpPr>
          <p:nvPr>
            <p:ph type="title"/>
          </p:nvPr>
        </p:nvSpPr>
        <p:spPr/>
        <p:txBody>
          <a:bodyPr/>
          <a:lstStyle/>
          <a:p>
            <a:r>
              <a:rPr lang="ru-RU" dirty="0"/>
              <a:t>ПЕНТАМОДНЫЕ МЕТАМАТЕРИАЛЫ</a:t>
            </a:r>
          </a:p>
        </p:txBody>
      </p:sp>
      <p:sp>
        <p:nvSpPr>
          <p:cNvPr id="6" name="TextBox 5">
            <a:extLst>
              <a:ext uri="{FF2B5EF4-FFF2-40B4-BE49-F238E27FC236}">
                <a16:creationId xmlns:a16="http://schemas.microsoft.com/office/drawing/2014/main" id="{E4AC9C24-D9C5-44C1-B72C-CB14FA75EC87}"/>
              </a:ext>
            </a:extLst>
          </p:cNvPr>
          <p:cNvSpPr txBox="1"/>
          <p:nvPr/>
        </p:nvSpPr>
        <p:spPr>
          <a:xfrm>
            <a:off x="335360" y="1772816"/>
            <a:ext cx="11665296" cy="4801314"/>
          </a:xfrm>
          <a:prstGeom prst="rect">
            <a:avLst/>
          </a:prstGeom>
          <a:noFill/>
        </p:spPr>
        <p:txBody>
          <a:bodyPr wrap="square">
            <a:spAutoFit/>
          </a:bodyPr>
          <a:lstStyle/>
          <a:p>
            <a:r>
              <a:rPr lang="ru-RU" dirty="0"/>
              <a:t>Другой пример использования микромасштабного геометрического дизайна для создания беспрецедентных свойств сообщается в исследовании пентамодовых метаматериалов. </a:t>
            </a:r>
            <a:r>
              <a:rPr lang="en-US" dirty="0"/>
              <a:t>[261]</a:t>
            </a:r>
            <a:r>
              <a:rPr lang="ru-RU" dirty="0"/>
              <a:t> </a:t>
            </a:r>
          </a:p>
          <a:p>
            <a:endParaRPr lang="ru-RU" dirty="0"/>
          </a:p>
          <a:p>
            <a:r>
              <a:rPr lang="ru-RU" dirty="0"/>
              <a:t>Конкретный дизайн пентамодных метаматериалов был предложен в 1995 г. </a:t>
            </a:r>
            <a:r>
              <a:rPr lang="en-US" dirty="0"/>
              <a:t>[262]</a:t>
            </a:r>
            <a:r>
              <a:rPr lang="ru-RU" dirty="0"/>
              <a:t> но так и не был реализован на практике до 2012 г., когда было сообщено о первой реализации с использованием полимерного материала с низкой жесткостью. </a:t>
            </a:r>
            <a:r>
              <a:rPr lang="en-US" dirty="0"/>
              <a:t>[263]</a:t>
            </a:r>
            <a:r>
              <a:rPr lang="ru-RU" dirty="0"/>
              <a:t> </a:t>
            </a:r>
          </a:p>
          <a:p>
            <a:endParaRPr lang="ru-RU" dirty="0"/>
          </a:p>
          <a:p>
            <a:r>
              <a:rPr lang="ru-RU" dirty="0"/>
              <a:t>Однако низкие механические свойства материалов, из которых были изготовлены эти образцы, означали, что они имели ограниченное практическое применение. </a:t>
            </a:r>
          </a:p>
          <a:p>
            <a:endParaRPr lang="ru-RU" dirty="0"/>
          </a:p>
          <a:p>
            <a:r>
              <a:rPr lang="ru-RU" dirty="0"/>
              <a:t>В 2017 году впервые были реализованы пентамодные метаматериалы из титанового сплава медицинского назначения с чрезвычайно высокими механическими свойствами ( например , Ti-6Al-4V, модуль упругости = 110 ГПа). </a:t>
            </a:r>
            <a:r>
              <a:rPr lang="en-US" dirty="0"/>
              <a:t>[261]</a:t>
            </a:r>
            <a:endParaRPr lang="ru-RU" dirty="0"/>
          </a:p>
          <a:p>
            <a:endParaRPr lang="ru-RU" dirty="0"/>
          </a:p>
          <a:p>
            <a:r>
              <a:rPr lang="fy-NL" sz="1800" dirty="0">
                <a:solidFill>
                  <a:srgbClr val="000000"/>
                </a:solidFill>
                <a:effectLst/>
                <a:ea typeface="Microsoft Sans Serif" panose="020B0604020202020204" pitchFamily="34" charset="0"/>
              </a:rPr>
              <a:t>Специфическая форма </a:t>
            </a:r>
            <a:r>
              <a:rPr lang="ru-RU" sz="1800" dirty="0">
                <a:solidFill>
                  <a:srgbClr val="000000"/>
                </a:solidFill>
                <a:effectLst/>
                <a:ea typeface="Microsoft Sans Serif" panose="020B0604020202020204" pitchFamily="34" charset="0"/>
              </a:rPr>
              <a:t>балки составляющие ромбовидную элементарную ячейку этих структур, а именно двойные конусы, которые прикреплены друг к другу в их основании, делают AM этого типа метаматериалов очень сложным, особенно из металлов.</a:t>
            </a:r>
            <a:endParaRPr lang="ru-RU" dirty="0"/>
          </a:p>
        </p:txBody>
      </p:sp>
    </p:spTree>
    <p:extLst>
      <p:ext uri="{BB962C8B-B14F-4D97-AF65-F5344CB8AC3E}">
        <p14:creationId xmlns:p14="http://schemas.microsoft.com/office/powerpoint/2010/main" val="249734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D4169C-0C96-4C47-A538-ACAED0A9CA23}"/>
              </a:ext>
            </a:extLst>
          </p:cNvPr>
          <p:cNvSpPr>
            <a:spLocks noGrp="1"/>
          </p:cNvSpPr>
          <p:nvPr>
            <p:ph type="title"/>
          </p:nvPr>
        </p:nvSpPr>
        <p:spPr/>
        <p:txBody>
          <a:bodyPr/>
          <a:lstStyle/>
          <a:p>
            <a:r>
              <a:rPr lang="ru-RU" dirty="0"/>
              <a:t>Пентамодные метаматериалы</a:t>
            </a:r>
          </a:p>
        </p:txBody>
      </p:sp>
      <p:pic>
        <p:nvPicPr>
          <p:cNvPr id="4" name="Рисунок 3">
            <a:extLst>
              <a:ext uri="{FF2B5EF4-FFF2-40B4-BE49-F238E27FC236}">
                <a16:creationId xmlns:a16="http://schemas.microsoft.com/office/drawing/2014/main" id="{F8ACD634-5BCD-47CC-9EE1-152155737BAA}"/>
              </a:ext>
            </a:extLst>
          </p:cNvPr>
          <p:cNvPicPr>
            <a:picLocks noChangeAspect="1"/>
          </p:cNvPicPr>
          <p:nvPr/>
        </p:nvPicPr>
        <p:blipFill>
          <a:blip r:embed="rId2"/>
          <a:stretch>
            <a:fillRect/>
          </a:stretch>
        </p:blipFill>
        <p:spPr>
          <a:xfrm>
            <a:off x="839416" y="1700808"/>
            <a:ext cx="10124296" cy="4389684"/>
          </a:xfrm>
          <a:prstGeom prst="rect">
            <a:avLst/>
          </a:prstGeom>
        </p:spPr>
      </p:pic>
      <p:sp>
        <p:nvSpPr>
          <p:cNvPr id="8" name="TextBox 7">
            <a:extLst>
              <a:ext uri="{FF2B5EF4-FFF2-40B4-BE49-F238E27FC236}">
                <a16:creationId xmlns:a16="http://schemas.microsoft.com/office/drawing/2014/main" id="{D4329F62-2F24-4699-B933-BC580F259BFA}"/>
              </a:ext>
            </a:extLst>
          </p:cNvPr>
          <p:cNvSpPr txBox="1"/>
          <p:nvPr/>
        </p:nvSpPr>
        <p:spPr>
          <a:xfrm>
            <a:off x="3048000" y="6389448"/>
            <a:ext cx="6096000" cy="369332"/>
          </a:xfrm>
          <a:prstGeom prst="rect">
            <a:avLst/>
          </a:prstGeom>
          <a:noFill/>
        </p:spPr>
        <p:txBody>
          <a:bodyPr wrap="square">
            <a:spAutoFit/>
          </a:bodyPr>
          <a:lstStyle/>
          <a:p>
            <a:r>
              <a:rPr lang="ru-RU" dirty="0"/>
              <a:t>Пентамодные метаматериалы из Ti-6Al-4V </a:t>
            </a:r>
            <a:r>
              <a:rPr lang="en-US" dirty="0"/>
              <a:t>[261]</a:t>
            </a:r>
            <a:endParaRPr lang="ru-RU" dirty="0"/>
          </a:p>
        </p:txBody>
      </p:sp>
    </p:spTree>
    <p:extLst>
      <p:ext uri="{BB962C8B-B14F-4D97-AF65-F5344CB8AC3E}">
        <p14:creationId xmlns:p14="http://schemas.microsoft.com/office/powerpoint/2010/main" val="325181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A728F0-25B6-4A6E-A37D-662510FFB7C4}"/>
              </a:ext>
            </a:extLst>
          </p:cNvPr>
          <p:cNvSpPr>
            <a:spLocks noGrp="1"/>
          </p:cNvSpPr>
          <p:nvPr>
            <p:ph type="title"/>
          </p:nvPr>
        </p:nvSpPr>
        <p:spPr/>
        <p:txBody>
          <a:bodyPr/>
          <a:lstStyle/>
          <a:p>
            <a:r>
              <a:rPr lang="ru-RU" dirty="0"/>
              <a:t>ПЕНТАМОДНЫЕ МЕТАМАТЕРИАЛЫ СВОЙСТВА</a:t>
            </a:r>
          </a:p>
        </p:txBody>
      </p:sp>
      <p:sp>
        <p:nvSpPr>
          <p:cNvPr id="6" name="TextBox 5">
            <a:extLst>
              <a:ext uri="{FF2B5EF4-FFF2-40B4-BE49-F238E27FC236}">
                <a16:creationId xmlns:a16="http://schemas.microsoft.com/office/drawing/2014/main" id="{01098A5A-BD79-4826-8EC8-925C93B143B4}"/>
              </a:ext>
            </a:extLst>
          </p:cNvPr>
          <p:cNvSpPr txBox="1"/>
          <p:nvPr/>
        </p:nvSpPr>
        <p:spPr>
          <a:xfrm>
            <a:off x="407368" y="1556792"/>
            <a:ext cx="11593288" cy="923330"/>
          </a:xfrm>
          <a:prstGeom prst="rect">
            <a:avLst/>
          </a:prstGeom>
          <a:noFill/>
        </p:spPr>
        <p:txBody>
          <a:bodyPr wrap="square">
            <a:spAutoFit/>
          </a:bodyPr>
          <a:lstStyle/>
          <a:p>
            <a:r>
              <a:rPr lang="ru-RU" dirty="0"/>
              <a:t>Есть две конкретные причины, по которым свойства , предлагаемые метаматериалами с </a:t>
            </a:r>
            <a:r>
              <a:rPr lang="ru-RU" dirty="0" err="1"/>
              <a:t>пентамодами</a:t>
            </a:r>
            <a:r>
              <a:rPr lang="ru-RU" dirty="0"/>
              <a:t> , интересны в контексте метабиоматериалов:</a:t>
            </a:r>
          </a:p>
          <a:p>
            <a:endParaRPr lang="en-US" dirty="0"/>
          </a:p>
        </p:txBody>
      </p:sp>
      <p:pic>
        <p:nvPicPr>
          <p:cNvPr id="7" name="Рисунок 6">
            <a:extLst>
              <a:ext uri="{FF2B5EF4-FFF2-40B4-BE49-F238E27FC236}">
                <a16:creationId xmlns:a16="http://schemas.microsoft.com/office/drawing/2014/main" id="{7C6D81C7-BBD1-4A92-8132-5EB664C61CB4}"/>
              </a:ext>
            </a:extLst>
          </p:cNvPr>
          <p:cNvPicPr>
            <a:picLocks noChangeAspect="1"/>
          </p:cNvPicPr>
          <p:nvPr/>
        </p:nvPicPr>
        <p:blipFill>
          <a:blip r:embed="rId2"/>
          <a:stretch>
            <a:fillRect/>
          </a:stretch>
        </p:blipFill>
        <p:spPr>
          <a:xfrm>
            <a:off x="203796" y="2480122"/>
            <a:ext cx="4404448" cy="3253134"/>
          </a:xfrm>
          <a:prstGeom prst="rect">
            <a:avLst/>
          </a:prstGeom>
        </p:spPr>
      </p:pic>
      <p:sp>
        <p:nvSpPr>
          <p:cNvPr id="15" name="TextBox 14">
            <a:extLst>
              <a:ext uri="{FF2B5EF4-FFF2-40B4-BE49-F238E27FC236}">
                <a16:creationId xmlns:a16="http://schemas.microsoft.com/office/drawing/2014/main" id="{D7799321-6050-4A57-B8C9-568F6979A5E8}"/>
              </a:ext>
            </a:extLst>
          </p:cNvPr>
          <p:cNvSpPr txBox="1"/>
          <p:nvPr/>
        </p:nvSpPr>
        <p:spPr>
          <a:xfrm>
            <a:off x="4680252" y="2115721"/>
            <a:ext cx="7480196" cy="4801314"/>
          </a:xfrm>
          <a:prstGeom prst="rect">
            <a:avLst/>
          </a:prstGeom>
          <a:noFill/>
        </p:spPr>
        <p:txBody>
          <a:bodyPr wrap="square">
            <a:spAutoFit/>
          </a:bodyPr>
          <a:lstStyle/>
          <a:p>
            <a:pPr marL="342900" indent="-342900">
              <a:buFont typeface="+mj-lt"/>
              <a:buAutoNum type="arabicPeriod"/>
            </a:pPr>
            <a:r>
              <a:rPr lang="ru-RU" dirty="0"/>
              <a:t>Пентамодные метаматериалы могут быть спроектированы так, чтобы проявлять механические свойства, описываемые любым термодинамически допустимым тензором упругости. Таким образом, пентамодные метаматериалы предлагают общую платформу проектирования, которую можно использовать для создания любого набора механических свойств, подходящих для регенерации костной ткани, независимо от того, каковы будут окончательные критерии проектирования. </a:t>
            </a:r>
          </a:p>
          <a:p>
            <a:pPr marL="342900" indent="-342900">
              <a:buFont typeface="+mj-lt"/>
              <a:buAutoNum type="arabicPeriod"/>
            </a:pPr>
            <a:endParaRPr lang="ru-RU" dirty="0"/>
          </a:p>
          <a:p>
            <a:pPr marL="342900" indent="-342900">
              <a:buFont typeface="+mj-lt"/>
              <a:buAutoNum type="arabicPeriod"/>
            </a:pPr>
            <a:r>
              <a:rPr lang="ru-RU" dirty="0"/>
              <a:t>Для данного класса материалов нарушается универсальный закон Эшби, постулирующий степенную зависимость между относительной плотностью и механическими свойствами ячеистых материалов. [261,264]. Нарушение этого закона связано с тем, что почти все напряжение передается через вершину двойных конусов, а это означает, что размеры основания конусов могут быть изменены по желанию, без изменение эффективных механических свойств метаматериала</a:t>
            </a:r>
          </a:p>
        </p:txBody>
      </p:sp>
    </p:spTree>
    <p:extLst>
      <p:ext uri="{BB962C8B-B14F-4D97-AF65-F5344CB8AC3E}">
        <p14:creationId xmlns:p14="http://schemas.microsoft.com/office/powerpoint/2010/main" val="28116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135CDB-78FD-491F-B988-38313F0EABD5}"/>
              </a:ext>
            </a:extLst>
          </p:cNvPr>
          <p:cNvSpPr>
            <a:spLocks noGrp="1"/>
          </p:cNvSpPr>
          <p:nvPr>
            <p:ph type="title"/>
          </p:nvPr>
        </p:nvSpPr>
        <p:spPr/>
        <p:txBody>
          <a:bodyPr/>
          <a:lstStyle/>
          <a:p>
            <a:r>
              <a:rPr lang="ru-RU" dirty="0"/>
              <a:t>АУКСЕТИЧЕСКИЕ МЕТАБИОМАТЕРИАЛЫ - ВИДЕО ОБЗОР</a:t>
            </a:r>
          </a:p>
        </p:txBody>
      </p:sp>
      <p:pic>
        <p:nvPicPr>
          <p:cNvPr id="3" name="Auxetic MetaMaterials">
            <a:hlinkClick r:id="" action="ppaction://media"/>
            <a:extLst>
              <a:ext uri="{FF2B5EF4-FFF2-40B4-BE49-F238E27FC236}">
                <a16:creationId xmlns:a16="http://schemas.microsoft.com/office/drawing/2014/main" id="{E5C3D3FC-95E8-4FFF-AFED-6054CB25E9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3512" y="1621098"/>
            <a:ext cx="9133656" cy="5137682"/>
          </a:xfrm>
          <a:prstGeom prst="rect">
            <a:avLst/>
          </a:prstGeom>
        </p:spPr>
      </p:pic>
    </p:spTree>
    <p:extLst>
      <p:ext uri="{BB962C8B-B14F-4D97-AF65-F5344CB8AC3E}">
        <p14:creationId xmlns:p14="http://schemas.microsoft.com/office/powerpoint/2010/main" val="211226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D4169C-0C96-4C47-A538-ACAED0A9CA23}"/>
              </a:ext>
            </a:extLst>
          </p:cNvPr>
          <p:cNvSpPr>
            <a:spLocks noGrp="1"/>
          </p:cNvSpPr>
          <p:nvPr>
            <p:ph type="title"/>
          </p:nvPr>
        </p:nvSpPr>
        <p:spPr/>
        <p:txBody>
          <a:bodyPr/>
          <a:lstStyle/>
          <a:p>
            <a:r>
              <a:rPr lang="ru-RU" dirty="0"/>
              <a:t>АУКСЕТИЧЕСКИЕ МЕТАБИОМАТЕРИАЛЫ</a:t>
            </a:r>
            <a:r>
              <a:rPr lang="en-US" dirty="0"/>
              <a:t>- </a:t>
            </a:r>
            <a:r>
              <a:rPr lang="ru-RU" dirty="0"/>
              <a:t>СВОЙСТВА</a:t>
            </a:r>
          </a:p>
        </p:txBody>
      </p:sp>
      <p:sp>
        <p:nvSpPr>
          <p:cNvPr id="11" name="TextBox 10">
            <a:extLst>
              <a:ext uri="{FF2B5EF4-FFF2-40B4-BE49-F238E27FC236}">
                <a16:creationId xmlns:a16="http://schemas.microsoft.com/office/drawing/2014/main" id="{04E12A54-19EF-40B1-8876-E15D32453C1F}"/>
              </a:ext>
            </a:extLst>
          </p:cNvPr>
          <p:cNvSpPr txBox="1"/>
          <p:nvPr/>
        </p:nvSpPr>
        <p:spPr>
          <a:xfrm>
            <a:off x="3048000" y="1997839"/>
            <a:ext cx="8736632" cy="3693319"/>
          </a:xfrm>
          <a:prstGeom prst="rect">
            <a:avLst/>
          </a:prstGeom>
          <a:noFill/>
        </p:spPr>
        <p:txBody>
          <a:bodyPr wrap="square">
            <a:spAutoFit/>
          </a:bodyPr>
          <a:lstStyle/>
          <a:p>
            <a:r>
              <a:rPr lang="ru-RU" dirty="0"/>
              <a:t>Ауксетические метаматериалы </a:t>
            </a:r>
            <a:r>
              <a:rPr lang="en-US" dirty="0"/>
              <a:t>[</a:t>
            </a:r>
            <a:r>
              <a:rPr lang="ru-RU" dirty="0"/>
              <a:t>268-270</a:t>
            </a:r>
            <a:r>
              <a:rPr lang="en-US" dirty="0"/>
              <a:t>]</a:t>
            </a:r>
            <a:r>
              <a:rPr lang="ru-RU" dirty="0"/>
              <a:t> являются частным случаем механических метаматериалов с отрицательными значениями коэффициента Пуассона. Отрицательное значение коэффициента Пуассона означает, что, в отличие от подавляющего большинства природных материалов, </a:t>
            </a:r>
            <a:r>
              <a:rPr lang="ru-RU" dirty="0" err="1"/>
              <a:t>ауксетические</a:t>
            </a:r>
            <a:r>
              <a:rPr lang="ru-RU" dirty="0"/>
              <a:t> метаматериалы расширяются при растяжении и сжимаются при сжатии. Это необычное поведение имеет множество применений в других технических областях, включая высокую способность поглощения энергии </a:t>
            </a:r>
            <a:r>
              <a:rPr lang="en-US" dirty="0"/>
              <a:t>[271]</a:t>
            </a:r>
            <a:r>
              <a:rPr lang="ru-RU" dirty="0"/>
              <a:t> , которая может </a:t>
            </a:r>
            <a:r>
              <a:rPr lang="fy-NL" sz="1800" dirty="0">
                <a:solidFill>
                  <a:srgbClr val="000000"/>
                </a:solidFill>
                <a:effectLst/>
                <a:latin typeface="Microsoft Sans Serif" panose="020B0604020202020204" pitchFamily="34" charset="0"/>
                <a:ea typeface="Microsoft Sans Serif" panose="020B0604020202020204" pitchFamily="34" charset="0"/>
              </a:rPr>
              <a:t>быть также актуальным для проектирования ортопедических имплантатов.</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ru-RU" dirty="0">
                <a:solidFill>
                  <a:srgbClr val="000000"/>
                </a:solidFill>
                <a:latin typeface="Microsoft Sans Serif" panose="020B0604020202020204" pitchFamily="34" charset="0"/>
                <a:ea typeface="Microsoft Sans Serif" panose="020B0604020202020204" pitchFamily="34" charset="0"/>
              </a:rPr>
              <a:t>Однако основное применение </a:t>
            </a:r>
            <a:r>
              <a:rPr lang="ru-RU" dirty="0" err="1">
                <a:solidFill>
                  <a:srgbClr val="000000"/>
                </a:solidFill>
                <a:latin typeface="Microsoft Sans Serif" panose="020B0604020202020204" pitchFamily="34" charset="0"/>
                <a:ea typeface="Microsoft Sans Serif" panose="020B0604020202020204" pitchFamily="34" charset="0"/>
              </a:rPr>
              <a:t>ауксетичных</a:t>
            </a:r>
            <a:r>
              <a:rPr lang="ru-RU" dirty="0">
                <a:solidFill>
                  <a:srgbClr val="000000"/>
                </a:solidFill>
                <a:latin typeface="Microsoft Sans Serif" panose="020B0604020202020204" pitchFamily="34" charset="0"/>
                <a:ea typeface="Microsoft Sans Serif" panose="020B0604020202020204" pitchFamily="34" charset="0"/>
              </a:rPr>
              <a:t> метабиоматериалов не имеет ничего общего с их традиционным применением и сводится к рациональному проектированию геометрии и механических свойств имплантатов таким образом, чтобы они могли оптимизировать контакт кости с имплантатом.</a:t>
            </a:r>
          </a:p>
        </p:txBody>
      </p:sp>
    </p:spTree>
    <p:extLst>
      <p:ext uri="{BB962C8B-B14F-4D97-AF65-F5344CB8AC3E}">
        <p14:creationId xmlns:p14="http://schemas.microsoft.com/office/powerpoint/2010/main" val="27842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203CDB-3AAD-4789-84F4-BF0317ED0E9A}"/>
              </a:ext>
            </a:extLst>
          </p:cNvPr>
          <p:cNvSpPr>
            <a:spLocks noGrp="1"/>
          </p:cNvSpPr>
          <p:nvPr>
            <p:ph type="title"/>
          </p:nvPr>
        </p:nvSpPr>
        <p:spPr/>
        <p:txBody>
          <a:bodyPr/>
          <a:lstStyle/>
          <a:p>
            <a:endParaRPr lang="ru-RU" dirty="0"/>
          </a:p>
        </p:txBody>
      </p:sp>
      <p:sp>
        <p:nvSpPr>
          <p:cNvPr id="4" name="TextBox 3">
            <a:extLst>
              <a:ext uri="{FF2B5EF4-FFF2-40B4-BE49-F238E27FC236}">
                <a16:creationId xmlns:a16="http://schemas.microsoft.com/office/drawing/2014/main" id="{B6F15BB5-F0A8-4EA6-8CAB-A36380154D2D}"/>
              </a:ext>
            </a:extLst>
          </p:cNvPr>
          <p:cNvSpPr txBox="1"/>
          <p:nvPr/>
        </p:nvSpPr>
        <p:spPr>
          <a:xfrm>
            <a:off x="7464152" y="1700808"/>
            <a:ext cx="4633068" cy="4247317"/>
          </a:xfrm>
          <a:prstGeom prst="rect">
            <a:avLst/>
          </a:prstGeom>
          <a:noFill/>
        </p:spPr>
        <p:txBody>
          <a:bodyPr wrap="square">
            <a:spAutoFit/>
          </a:bodyPr>
          <a:lstStyle/>
          <a:p>
            <a:r>
              <a:rPr lang="ru-RU" dirty="0"/>
              <a:t>В конкретном случае стеблей тазобедренного сустава рациональное распределение механических свойств </a:t>
            </a:r>
            <a:r>
              <a:rPr lang="ru-RU" dirty="0" err="1"/>
              <a:t>ауксетических</a:t>
            </a:r>
            <a:r>
              <a:rPr lang="ru-RU" dirty="0"/>
              <a:t> и </a:t>
            </a:r>
            <a:r>
              <a:rPr lang="ru-RU" dirty="0" err="1"/>
              <a:t>неауксетических</a:t>
            </a:r>
            <a:r>
              <a:rPr lang="ru-RU" dirty="0"/>
              <a:t> метабиоматериалов обеспечивает беспрецедентную и уникальную особенность, которую нельзя получить никаким другим способом. </a:t>
            </a:r>
            <a:endParaRPr lang="en-US" dirty="0"/>
          </a:p>
          <a:p>
            <a:endParaRPr lang="en-US" dirty="0"/>
          </a:p>
          <a:p>
            <a:r>
              <a:rPr lang="ru-RU" dirty="0"/>
              <a:t>Ножки тазобедренного сустава нагружаются при изгибе, что означает, что одна сторона имплантата (т. е. латеральная сторона) находится под напряжением, а другая сторона (т. е. медиальная сторона) сжимается. </a:t>
            </a:r>
          </a:p>
        </p:txBody>
      </p:sp>
      <p:pic>
        <p:nvPicPr>
          <p:cNvPr id="6" name="Рисунок 5">
            <a:extLst>
              <a:ext uri="{FF2B5EF4-FFF2-40B4-BE49-F238E27FC236}">
                <a16:creationId xmlns:a16="http://schemas.microsoft.com/office/drawing/2014/main" id="{ABAF6147-931F-443C-A3EF-47C8C74BC323}"/>
              </a:ext>
            </a:extLst>
          </p:cNvPr>
          <p:cNvPicPr>
            <a:picLocks noChangeAspect="1"/>
          </p:cNvPicPr>
          <p:nvPr/>
        </p:nvPicPr>
        <p:blipFill>
          <a:blip r:embed="rId2"/>
          <a:stretch>
            <a:fillRect/>
          </a:stretch>
        </p:blipFill>
        <p:spPr>
          <a:xfrm>
            <a:off x="119336" y="2060848"/>
            <a:ext cx="7214560" cy="4726780"/>
          </a:xfrm>
          <a:prstGeom prst="rect">
            <a:avLst/>
          </a:prstGeom>
        </p:spPr>
      </p:pic>
    </p:spTree>
    <p:extLst>
      <p:ext uri="{BB962C8B-B14F-4D97-AF65-F5344CB8AC3E}">
        <p14:creationId xmlns:p14="http://schemas.microsoft.com/office/powerpoint/2010/main" val="824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836596-9ACE-4C7C-93B5-618E2A120038}"/>
              </a:ext>
            </a:extLst>
          </p:cNvPr>
          <p:cNvSpPr>
            <a:spLocks noGrp="1"/>
          </p:cNvSpPr>
          <p:nvPr>
            <p:ph type="title"/>
          </p:nvPr>
        </p:nvSpPr>
        <p:spPr/>
        <p:txBody>
          <a:bodyPr/>
          <a:lstStyle/>
          <a:p>
            <a:r>
              <a:rPr lang="ru-RU" dirty="0"/>
              <a:t>ПРИМЕР ИМПЛАНТА</a:t>
            </a:r>
          </a:p>
        </p:txBody>
      </p:sp>
      <p:sp>
        <p:nvSpPr>
          <p:cNvPr id="4" name="TextBox 3">
            <a:extLst>
              <a:ext uri="{FF2B5EF4-FFF2-40B4-BE49-F238E27FC236}">
                <a16:creationId xmlns:a16="http://schemas.microsoft.com/office/drawing/2014/main" id="{F2D83FC7-3145-498B-B279-3ED92DE56AD2}"/>
              </a:ext>
            </a:extLst>
          </p:cNvPr>
          <p:cNvSpPr txBox="1"/>
          <p:nvPr/>
        </p:nvSpPr>
        <p:spPr>
          <a:xfrm>
            <a:off x="4799856" y="1700808"/>
            <a:ext cx="7272808" cy="5078313"/>
          </a:xfrm>
          <a:prstGeom prst="rect">
            <a:avLst/>
          </a:prstGeom>
          <a:noFill/>
        </p:spPr>
        <p:txBody>
          <a:bodyPr wrap="square">
            <a:spAutoFit/>
          </a:bodyPr>
          <a:lstStyle/>
          <a:p>
            <a:r>
              <a:rPr lang="ru-RU" dirty="0"/>
              <a:t>Если имплантат изготовлен из обычного материала с положительным коэффициентом Пуассона, то сторона, находящаяся под давлением, будет расширяться латерально, что означает, что он давит на окружающую костную ткань. Компрессия на окружающие кости благоприятна, так как сводит к минимуму риск разрушения интерфейса, одновременно стимулируя регенерацию костной ткани на границе раздела и предотвращая попадание частиц износа в потенциальные места разрушения интерфейса между имплантатом и окружающей костью. Однако сторона имплантата, находящаяся под напряжением, сжимается в боковом направлении, а это означает, что он имеет тенденцию отходить от окружающих костных структур. Это может привести к растяжению напряжения интерфейса и, как следствие, выход из строя интерфейса. Кроме того, частицы износа могут легче проникать на поверхность контакта кость-имплантат и вызывать воспалительную реакцию, которая в конечном итоге приводит к </a:t>
            </a:r>
            <a:r>
              <a:rPr lang="ru-RU" dirty="0" err="1"/>
              <a:t>остеолизу</a:t>
            </a:r>
            <a:r>
              <a:rPr lang="ru-RU" dirty="0"/>
              <a:t>, связанному с частицами износа. Таким образом, имплант частично сделан из </a:t>
            </a:r>
            <a:r>
              <a:rPr lang="ru-RU" dirty="0" err="1"/>
              <a:t>ауксетического</a:t>
            </a:r>
            <a:r>
              <a:rPr lang="ru-RU" dirty="0"/>
              <a:t> материала, а частично из обычного материала.</a:t>
            </a:r>
          </a:p>
        </p:txBody>
      </p:sp>
      <p:pic>
        <p:nvPicPr>
          <p:cNvPr id="6" name="Рисунок 5">
            <a:extLst>
              <a:ext uri="{FF2B5EF4-FFF2-40B4-BE49-F238E27FC236}">
                <a16:creationId xmlns:a16="http://schemas.microsoft.com/office/drawing/2014/main" id="{3F858038-74BD-4000-A9A5-4CBFCE58B35D}"/>
              </a:ext>
            </a:extLst>
          </p:cNvPr>
          <p:cNvPicPr>
            <a:picLocks noChangeAspect="1"/>
          </p:cNvPicPr>
          <p:nvPr/>
        </p:nvPicPr>
        <p:blipFill>
          <a:blip r:embed="rId2"/>
          <a:stretch>
            <a:fillRect/>
          </a:stretch>
        </p:blipFill>
        <p:spPr>
          <a:xfrm>
            <a:off x="109464" y="2708920"/>
            <a:ext cx="4500541" cy="2498576"/>
          </a:xfrm>
          <a:prstGeom prst="rect">
            <a:avLst/>
          </a:prstGeom>
        </p:spPr>
      </p:pic>
    </p:spTree>
    <p:extLst>
      <p:ext uri="{BB962C8B-B14F-4D97-AF65-F5344CB8AC3E}">
        <p14:creationId xmlns:p14="http://schemas.microsoft.com/office/powerpoint/2010/main" val="42214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DBD295-8FAB-4DA0-8872-A2F3EA2BCB52}"/>
              </a:ext>
            </a:extLst>
          </p:cNvPr>
          <p:cNvSpPr>
            <a:spLocks noGrp="1"/>
          </p:cNvSpPr>
          <p:nvPr>
            <p:ph type="ctrTitle"/>
          </p:nvPr>
        </p:nvSpPr>
        <p:spPr/>
        <p:txBody>
          <a:bodyPr/>
          <a:lstStyle/>
          <a:p>
            <a:r>
              <a:rPr lang="ru-RU" dirty="0"/>
              <a:t>Спасибо за внимание</a:t>
            </a:r>
            <a:r>
              <a:rPr lang="en-US" dirty="0"/>
              <a:t>!</a:t>
            </a:r>
            <a:endParaRPr lang="ru-RU" dirty="0"/>
          </a:p>
        </p:txBody>
      </p:sp>
      <p:sp>
        <p:nvSpPr>
          <p:cNvPr id="3" name="Подзаголовок 2">
            <a:extLst>
              <a:ext uri="{FF2B5EF4-FFF2-40B4-BE49-F238E27FC236}">
                <a16:creationId xmlns:a16="http://schemas.microsoft.com/office/drawing/2014/main" id="{FB8D7FAE-E394-4806-B109-07319327D0E4}"/>
              </a:ext>
            </a:extLst>
          </p:cNvPr>
          <p:cNvSpPr>
            <a:spLocks noGrp="1"/>
          </p:cNvSpPr>
          <p:nvPr>
            <p:ph type="subTitle" idx="1"/>
          </p:nvPr>
        </p:nvSpPr>
        <p:spPr/>
        <p:txBody>
          <a:bodyPr/>
          <a:lstStyle/>
          <a:p>
            <a:r>
              <a:rPr lang="en-US" b="1" dirty="0">
                <a:latin typeface="Times New Roman" panose="02020603050405020304" pitchFamily="18" charset="0"/>
              </a:rPr>
              <a:t>Juhnowski@gmail.com</a:t>
            </a:r>
            <a:endParaRPr lang="ru-RU" dirty="0"/>
          </a:p>
          <a:p>
            <a:endParaRPr lang="ru-RU" dirty="0"/>
          </a:p>
        </p:txBody>
      </p:sp>
    </p:spTree>
    <p:extLst>
      <p:ext uri="{BB962C8B-B14F-4D97-AF65-F5344CB8AC3E}">
        <p14:creationId xmlns:p14="http://schemas.microsoft.com/office/powerpoint/2010/main" val="40985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5E43F-4632-43F8-9D6D-AD4EE13F5A47}"/>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226DCBE9-34B2-4288-B935-651356BCEC75}"/>
              </a:ext>
            </a:extLst>
          </p:cNvPr>
          <p:cNvSpPr txBox="1"/>
          <p:nvPr/>
        </p:nvSpPr>
        <p:spPr>
          <a:xfrm>
            <a:off x="407368" y="1687572"/>
            <a:ext cx="11521280" cy="646331"/>
          </a:xfrm>
          <a:prstGeom prst="rect">
            <a:avLst/>
          </a:prstGeom>
          <a:noFill/>
        </p:spPr>
        <p:txBody>
          <a:bodyPr wrap="square">
            <a:spAutoFit/>
          </a:bodyPr>
          <a:lstStyle/>
          <a:p>
            <a:pPr algn="l"/>
            <a:r>
              <a:rPr lang="en-US" sz="1800" b="0" i="0" u="none" strike="noStrike" baseline="0" dirty="0">
                <a:solidFill>
                  <a:srgbClr val="000000"/>
                </a:solidFill>
              </a:rPr>
              <a:t>1. </a:t>
            </a:r>
            <a:r>
              <a:rPr lang="en-US" b="0" i="0" dirty="0">
                <a:solidFill>
                  <a:srgbClr val="212121"/>
                </a:solidFill>
                <a:effectLst/>
              </a:rPr>
              <a:t>Marin E, </a:t>
            </a:r>
            <a:r>
              <a:rPr lang="en-US" b="0" i="0" dirty="0" err="1">
                <a:solidFill>
                  <a:srgbClr val="212121"/>
                </a:solidFill>
                <a:effectLst/>
              </a:rPr>
              <a:t>Boschetto</a:t>
            </a:r>
            <a:r>
              <a:rPr lang="en-US" b="0" i="0" dirty="0">
                <a:solidFill>
                  <a:srgbClr val="212121"/>
                </a:solidFill>
                <a:effectLst/>
              </a:rPr>
              <a:t> F, </a:t>
            </a:r>
            <a:r>
              <a:rPr lang="en-US" b="0" i="0" dirty="0" err="1">
                <a:solidFill>
                  <a:srgbClr val="212121"/>
                </a:solidFill>
                <a:effectLst/>
              </a:rPr>
              <a:t>Pezzotti</a:t>
            </a:r>
            <a:r>
              <a:rPr lang="en-US" b="0" i="0" dirty="0">
                <a:solidFill>
                  <a:srgbClr val="212121"/>
                </a:solidFill>
                <a:effectLst/>
              </a:rPr>
              <a:t> G. Biomaterials and biocompatibility: An historical overview. J Biomed Mater Res A. 2020 Aug 1;108(8):1617-1633. </a:t>
            </a:r>
            <a:r>
              <a:rPr lang="en-US" b="0" i="0" dirty="0" err="1">
                <a:solidFill>
                  <a:srgbClr val="212121"/>
                </a:solidFill>
                <a:effectLst/>
              </a:rPr>
              <a:t>doi</a:t>
            </a:r>
            <a:r>
              <a:rPr lang="en-US" b="0" i="0" dirty="0">
                <a:solidFill>
                  <a:srgbClr val="212121"/>
                </a:solidFill>
                <a:effectLst/>
              </a:rPr>
              <a:t>: 10.1002/jbm.a.36930. </a:t>
            </a:r>
            <a:r>
              <a:rPr lang="en-US" b="0" i="0" dirty="0" err="1">
                <a:solidFill>
                  <a:srgbClr val="212121"/>
                </a:solidFill>
                <a:effectLst/>
              </a:rPr>
              <a:t>Epub</a:t>
            </a:r>
            <a:r>
              <a:rPr lang="en-US" b="0" i="0" dirty="0">
                <a:solidFill>
                  <a:srgbClr val="212121"/>
                </a:solidFill>
                <a:effectLst/>
              </a:rPr>
              <a:t> 2020 Mar 31. PMID: 32196949.</a:t>
            </a:r>
            <a:endParaRPr lang="ru-RU" dirty="0"/>
          </a:p>
        </p:txBody>
      </p:sp>
      <p:sp>
        <p:nvSpPr>
          <p:cNvPr id="18" name="TextBox 17">
            <a:extLst>
              <a:ext uri="{FF2B5EF4-FFF2-40B4-BE49-F238E27FC236}">
                <a16:creationId xmlns:a16="http://schemas.microsoft.com/office/drawing/2014/main" id="{7B45C382-4049-484D-9F7D-11CDAD68500F}"/>
              </a:ext>
            </a:extLst>
          </p:cNvPr>
          <p:cNvSpPr txBox="1"/>
          <p:nvPr/>
        </p:nvSpPr>
        <p:spPr>
          <a:xfrm>
            <a:off x="407368" y="2348880"/>
            <a:ext cx="11665296" cy="369332"/>
          </a:xfrm>
          <a:prstGeom prst="rect">
            <a:avLst/>
          </a:prstGeom>
          <a:noFill/>
        </p:spPr>
        <p:txBody>
          <a:bodyPr wrap="square">
            <a:spAutoFit/>
          </a:bodyPr>
          <a:lstStyle/>
          <a:p>
            <a:r>
              <a:rPr lang="en-US" dirty="0"/>
              <a:t>2. Cohen, J. (1967). Biomaterials in orthopedic surgery. The American Journal of Surgery, 114, 31–41.</a:t>
            </a:r>
            <a:endParaRPr lang="ru-RU" dirty="0"/>
          </a:p>
        </p:txBody>
      </p:sp>
      <p:sp>
        <p:nvSpPr>
          <p:cNvPr id="22" name="TextBox 21">
            <a:extLst>
              <a:ext uri="{FF2B5EF4-FFF2-40B4-BE49-F238E27FC236}">
                <a16:creationId xmlns:a16="http://schemas.microsoft.com/office/drawing/2014/main" id="{E0C7BE25-17DD-41D2-9F5F-39651E8AD068}"/>
              </a:ext>
            </a:extLst>
          </p:cNvPr>
          <p:cNvSpPr txBox="1"/>
          <p:nvPr/>
        </p:nvSpPr>
        <p:spPr>
          <a:xfrm>
            <a:off x="407368" y="2718212"/>
            <a:ext cx="11665296" cy="646331"/>
          </a:xfrm>
          <a:prstGeom prst="rect">
            <a:avLst/>
          </a:prstGeom>
          <a:noFill/>
        </p:spPr>
        <p:txBody>
          <a:bodyPr wrap="square">
            <a:spAutoFit/>
          </a:bodyPr>
          <a:lstStyle/>
          <a:p>
            <a:r>
              <a:rPr lang="en-US" dirty="0"/>
              <a:t>3. Guillemin, G., </a:t>
            </a:r>
            <a:r>
              <a:rPr lang="en-US" dirty="0" err="1"/>
              <a:t>Patat</a:t>
            </a:r>
            <a:r>
              <a:rPr lang="en-US" dirty="0"/>
              <a:t>, J.-L., </a:t>
            </a:r>
            <a:r>
              <a:rPr lang="en-US" dirty="0" err="1"/>
              <a:t>Fournie</a:t>
            </a:r>
            <a:r>
              <a:rPr lang="en-US" dirty="0"/>
              <a:t>, J., &amp; </a:t>
            </a:r>
            <a:r>
              <a:rPr lang="en-US" dirty="0" err="1"/>
              <a:t>Chetail</a:t>
            </a:r>
            <a:r>
              <a:rPr lang="en-US" dirty="0"/>
              <a:t>, M. (1987). The use of coral as a bone graft substitute. Journal of Biomedical Materials Research, 21, 557–567.</a:t>
            </a:r>
            <a:endParaRPr lang="ru-RU" dirty="0"/>
          </a:p>
        </p:txBody>
      </p:sp>
      <p:sp>
        <p:nvSpPr>
          <p:cNvPr id="26" name="TextBox 25">
            <a:extLst>
              <a:ext uri="{FF2B5EF4-FFF2-40B4-BE49-F238E27FC236}">
                <a16:creationId xmlns:a16="http://schemas.microsoft.com/office/drawing/2014/main" id="{3B952683-2C49-46DB-9D80-51097ACFB91E}"/>
              </a:ext>
            </a:extLst>
          </p:cNvPr>
          <p:cNvSpPr txBox="1"/>
          <p:nvPr/>
        </p:nvSpPr>
        <p:spPr>
          <a:xfrm>
            <a:off x="407368" y="3336985"/>
            <a:ext cx="11665296" cy="646331"/>
          </a:xfrm>
          <a:prstGeom prst="rect">
            <a:avLst/>
          </a:prstGeom>
          <a:noFill/>
        </p:spPr>
        <p:txBody>
          <a:bodyPr wrap="square">
            <a:spAutoFit/>
          </a:bodyPr>
          <a:lstStyle/>
          <a:p>
            <a:r>
              <a:rPr lang="en-US" dirty="0"/>
              <a:t>4. Moore, W. R., Graves, S. E., &amp; Bain, G. I. (2001). Synthetic bone graft substitutes. ANZ Journal of Surgery, 71, 354–361.</a:t>
            </a:r>
            <a:endParaRPr lang="ru-RU" dirty="0"/>
          </a:p>
        </p:txBody>
      </p:sp>
      <p:sp>
        <p:nvSpPr>
          <p:cNvPr id="30" name="TextBox 29">
            <a:extLst>
              <a:ext uri="{FF2B5EF4-FFF2-40B4-BE49-F238E27FC236}">
                <a16:creationId xmlns:a16="http://schemas.microsoft.com/office/drawing/2014/main" id="{CAC3F116-D927-4DE6-B647-8AFCE9EA5DC1}"/>
              </a:ext>
            </a:extLst>
          </p:cNvPr>
          <p:cNvSpPr txBox="1"/>
          <p:nvPr/>
        </p:nvSpPr>
        <p:spPr>
          <a:xfrm>
            <a:off x="442268" y="3955758"/>
            <a:ext cx="11630395" cy="646331"/>
          </a:xfrm>
          <a:prstGeom prst="rect">
            <a:avLst/>
          </a:prstGeom>
          <a:noFill/>
        </p:spPr>
        <p:txBody>
          <a:bodyPr wrap="square">
            <a:spAutoFit/>
          </a:bodyPr>
          <a:lstStyle/>
          <a:p>
            <a:r>
              <a:rPr lang="ru-RU" dirty="0"/>
              <a:t>5. </a:t>
            </a:r>
            <a:r>
              <a:rPr lang="en-US" dirty="0" err="1"/>
              <a:t>Elgood</a:t>
            </a:r>
            <a:r>
              <a:rPr lang="en-US" dirty="0"/>
              <a:t>, C. (2010). A medical history of Persia and the eastern caliphate: From</a:t>
            </a:r>
            <a:r>
              <a:rPr lang="ru-RU" dirty="0"/>
              <a:t> </a:t>
            </a:r>
            <a:r>
              <a:rPr lang="en-US" dirty="0"/>
              <a:t>the earliest times until the</a:t>
            </a:r>
            <a:r>
              <a:rPr lang="ru-RU" dirty="0"/>
              <a:t> </a:t>
            </a:r>
            <a:r>
              <a:rPr lang="en-US" dirty="0"/>
              <a:t>year AD 1932. Cambridge, England: Cambridge</a:t>
            </a:r>
            <a:r>
              <a:rPr lang="ru-RU" dirty="0"/>
              <a:t> </a:t>
            </a:r>
            <a:r>
              <a:rPr lang="en-US" dirty="0"/>
              <a:t>University Press.</a:t>
            </a:r>
            <a:endParaRPr lang="ru-RU" dirty="0"/>
          </a:p>
        </p:txBody>
      </p:sp>
      <p:sp>
        <p:nvSpPr>
          <p:cNvPr id="34" name="TextBox 33">
            <a:extLst>
              <a:ext uri="{FF2B5EF4-FFF2-40B4-BE49-F238E27FC236}">
                <a16:creationId xmlns:a16="http://schemas.microsoft.com/office/drawing/2014/main" id="{1B89C98B-8405-4080-AB15-4308666F5B4C}"/>
              </a:ext>
            </a:extLst>
          </p:cNvPr>
          <p:cNvSpPr txBox="1"/>
          <p:nvPr/>
        </p:nvSpPr>
        <p:spPr>
          <a:xfrm>
            <a:off x="442269" y="4591761"/>
            <a:ext cx="11630394" cy="646331"/>
          </a:xfrm>
          <a:prstGeom prst="rect">
            <a:avLst/>
          </a:prstGeom>
          <a:noFill/>
        </p:spPr>
        <p:txBody>
          <a:bodyPr wrap="square">
            <a:spAutoFit/>
          </a:bodyPr>
          <a:lstStyle/>
          <a:p>
            <a:r>
              <a:rPr lang="en-US" dirty="0"/>
              <a:t>6. Hench, L., Hench, J. W., &amp; Greenspan, D. (2004). </a:t>
            </a:r>
            <a:r>
              <a:rPr lang="en-US" dirty="0" err="1"/>
              <a:t>Bioglass</a:t>
            </a:r>
            <a:r>
              <a:rPr lang="en-US" dirty="0"/>
              <a:t>: a short history and bibliography. Journal of the Australasian Ceramic Society, 40, 1–42.</a:t>
            </a:r>
            <a:endParaRPr lang="ru-RU" dirty="0"/>
          </a:p>
        </p:txBody>
      </p:sp>
      <p:sp>
        <p:nvSpPr>
          <p:cNvPr id="38" name="TextBox 37">
            <a:extLst>
              <a:ext uri="{FF2B5EF4-FFF2-40B4-BE49-F238E27FC236}">
                <a16:creationId xmlns:a16="http://schemas.microsoft.com/office/drawing/2014/main" id="{6AA7D63A-B362-468E-B194-4EE2AF23CC15}"/>
              </a:ext>
            </a:extLst>
          </p:cNvPr>
          <p:cNvSpPr txBox="1"/>
          <p:nvPr/>
        </p:nvSpPr>
        <p:spPr>
          <a:xfrm>
            <a:off x="442268" y="5238092"/>
            <a:ext cx="11630394" cy="369332"/>
          </a:xfrm>
          <a:prstGeom prst="rect">
            <a:avLst/>
          </a:prstGeom>
          <a:noFill/>
        </p:spPr>
        <p:txBody>
          <a:bodyPr wrap="square">
            <a:spAutoFit/>
          </a:bodyPr>
          <a:lstStyle/>
          <a:p>
            <a:r>
              <a:rPr lang="en-US" dirty="0"/>
              <a:t>7. Hench, L. L. (2006). The story of </a:t>
            </a:r>
            <a:r>
              <a:rPr lang="en-US" dirty="0" err="1"/>
              <a:t>bioglass</a:t>
            </a:r>
            <a:r>
              <a:rPr lang="en-US" dirty="0"/>
              <a:t>. Journal of Materials Science: Materials in Medicine, 17, 967–978.</a:t>
            </a:r>
            <a:endParaRPr lang="ru-RU" dirty="0"/>
          </a:p>
        </p:txBody>
      </p:sp>
      <p:sp>
        <p:nvSpPr>
          <p:cNvPr id="42" name="TextBox 41">
            <a:extLst>
              <a:ext uri="{FF2B5EF4-FFF2-40B4-BE49-F238E27FC236}">
                <a16:creationId xmlns:a16="http://schemas.microsoft.com/office/drawing/2014/main" id="{9379829E-3217-47EC-BD6C-4D06C4A03D7E}"/>
              </a:ext>
            </a:extLst>
          </p:cNvPr>
          <p:cNvSpPr txBox="1"/>
          <p:nvPr/>
        </p:nvSpPr>
        <p:spPr>
          <a:xfrm>
            <a:off x="442266" y="5607424"/>
            <a:ext cx="11558389" cy="646331"/>
          </a:xfrm>
          <a:prstGeom prst="rect">
            <a:avLst/>
          </a:prstGeom>
          <a:noFill/>
        </p:spPr>
        <p:txBody>
          <a:bodyPr wrap="square">
            <a:spAutoFit/>
          </a:bodyPr>
          <a:lstStyle/>
          <a:p>
            <a:r>
              <a:rPr lang="ru-RU" dirty="0"/>
              <a:t>8. </a:t>
            </a:r>
            <a:r>
              <a:rPr lang="en-US" dirty="0" err="1"/>
              <a:t>Breine</a:t>
            </a:r>
            <a:r>
              <a:rPr lang="en-US" dirty="0"/>
              <a:t>, U., &amp; </a:t>
            </a:r>
            <a:r>
              <a:rPr lang="en-US" dirty="0" err="1"/>
              <a:t>Brånemark</a:t>
            </a:r>
            <a:r>
              <a:rPr lang="en-US" dirty="0"/>
              <a:t>, P.-I. (1980). Reconstruction of alveolar jaw bone.</a:t>
            </a:r>
            <a:r>
              <a:rPr lang="ru-RU" dirty="0"/>
              <a:t> </a:t>
            </a:r>
            <a:r>
              <a:rPr lang="en-US" dirty="0"/>
              <a:t>Scandinavian Journal of Plastic and Reconstructive Surgery, 14, 23–48.</a:t>
            </a:r>
            <a:endParaRPr lang="ru-RU" dirty="0"/>
          </a:p>
        </p:txBody>
      </p:sp>
      <p:sp>
        <p:nvSpPr>
          <p:cNvPr id="46" name="TextBox 45">
            <a:extLst>
              <a:ext uri="{FF2B5EF4-FFF2-40B4-BE49-F238E27FC236}">
                <a16:creationId xmlns:a16="http://schemas.microsoft.com/office/drawing/2014/main" id="{A2A1B10C-A12F-4693-B258-4A6F6D1CE423}"/>
              </a:ext>
            </a:extLst>
          </p:cNvPr>
          <p:cNvSpPr txBox="1"/>
          <p:nvPr/>
        </p:nvSpPr>
        <p:spPr>
          <a:xfrm>
            <a:off x="442267" y="6237848"/>
            <a:ext cx="11630396" cy="369332"/>
          </a:xfrm>
          <a:prstGeom prst="rect">
            <a:avLst/>
          </a:prstGeom>
          <a:noFill/>
        </p:spPr>
        <p:txBody>
          <a:bodyPr wrap="square">
            <a:spAutoFit/>
          </a:bodyPr>
          <a:lstStyle/>
          <a:p>
            <a:r>
              <a:rPr lang="en-US" dirty="0"/>
              <a:t>9. Debre, P., &amp; Forster, E. (1998). Louis Pasteur. Baltimore: Johns Hopkins University Press.</a:t>
            </a:r>
            <a:endParaRPr lang="ru-RU" dirty="0"/>
          </a:p>
        </p:txBody>
      </p:sp>
    </p:spTree>
    <p:extLst>
      <p:ext uri="{BB962C8B-B14F-4D97-AF65-F5344CB8AC3E}">
        <p14:creationId xmlns:p14="http://schemas.microsoft.com/office/powerpoint/2010/main" val="408292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4B24BC-FF11-4ABE-9278-D5164BFFFC30}"/>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7B97F69A-F556-4788-B3BA-82CDD6C200FE}"/>
              </a:ext>
            </a:extLst>
          </p:cNvPr>
          <p:cNvSpPr txBox="1"/>
          <p:nvPr/>
        </p:nvSpPr>
        <p:spPr>
          <a:xfrm>
            <a:off x="263352" y="1556792"/>
            <a:ext cx="11809312" cy="369332"/>
          </a:xfrm>
          <a:prstGeom prst="rect">
            <a:avLst/>
          </a:prstGeom>
          <a:noFill/>
        </p:spPr>
        <p:txBody>
          <a:bodyPr wrap="square">
            <a:spAutoFit/>
          </a:bodyPr>
          <a:lstStyle/>
          <a:p>
            <a:r>
              <a:rPr lang="en-US" dirty="0"/>
              <a:t>10. Pitt, D., &amp; Aubin, J.-M. (2012). Joseph Lister: Father of modern surgery. Canadian Journal of Surgery, 55, E8–E9.</a:t>
            </a:r>
            <a:endParaRPr lang="ru-RU" dirty="0"/>
          </a:p>
        </p:txBody>
      </p:sp>
      <p:sp>
        <p:nvSpPr>
          <p:cNvPr id="10" name="TextBox 9">
            <a:extLst>
              <a:ext uri="{FF2B5EF4-FFF2-40B4-BE49-F238E27FC236}">
                <a16:creationId xmlns:a16="http://schemas.microsoft.com/office/drawing/2014/main" id="{F6818B25-287D-40DE-9665-593FA0104427}"/>
              </a:ext>
            </a:extLst>
          </p:cNvPr>
          <p:cNvSpPr txBox="1"/>
          <p:nvPr/>
        </p:nvSpPr>
        <p:spPr>
          <a:xfrm>
            <a:off x="263352" y="1951672"/>
            <a:ext cx="11809312" cy="646331"/>
          </a:xfrm>
          <a:prstGeom prst="rect">
            <a:avLst/>
          </a:prstGeom>
          <a:noFill/>
        </p:spPr>
        <p:txBody>
          <a:bodyPr wrap="square">
            <a:spAutoFit/>
          </a:bodyPr>
          <a:lstStyle/>
          <a:p>
            <a:r>
              <a:rPr lang="en-US" dirty="0"/>
              <a:t>11. Patel, N. R., &amp; Gohil, P. P. (2012). A review on biomaterials: scope, applications &amp; human anatomy significance. International Journal of Emerging Technology and Advanced Engineering, 2, 91–101.</a:t>
            </a:r>
            <a:endParaRPr lang="ru-RU" dirty="0"/>
          </a:p>
        </p:txBody>
      </p:sp>
      <p:sp>
        <p:nvSpPr>
          <p:cNvPr id="14" name="TextBox 13">
            <a:extLst>
              <a:ext uri="{FF2B5EF4-FFF2-40B4-BE49-F238E27FC236}">
                <a16:creationId xmlns:a16="http://schemas.microsoft.com/office/drawing/2014/main" id="{A7392AAC-BCA4-4DF2-8BA6-91716E21B74F}"/>
              </a:ext>
            </a:extLst>
          </p:cNvPr>
          <p:cNvSpPr txBox="1"/>
          <p:nvPr/>
        </p:nvSpPr>
        <p:spPr>
          <a:xfrm>
            <a:off x="263352" y="2598003"/>
            <a:ext cx="11665296" cy="369332"/>
          </a:xfrm>
          <a:prstGeom prst="rect">
            <a:avLst/>
          </a:prstGeom>
          <a:noFill/>
        </p:spPr>
        <p:txBody>
          <a:bodyPr wrap="square">
            <a:spAutoFit/>
          </a:bodyPr>
          <a:lstStyle/>
          <a:p>
            <a:r>
              <a:rPr lang="en-US" dirty="0"/>
              <a:t>12. </a:t>
            </a:r>
            <a:r>
              <a:rPr lang="en-US" dirty="0" err="1"/>
              <a:t>Roser</a:t>
            </a:r>
            <a:r>
              <a:rPr lang="en-US" dirty="0"/>
              <a:t>, M., &amp; Ortiz-Ospina, E. (2017). Our world in data (pp. 1–38) https://ourworldindata.org/extreme-poverty</a:t>
            </a:r>
            <a:endParaRPr lang="ru-RU" dirty="0"/>
          </a:p>
        </p:txBody>
      </p:sp>
      <p:sp>
        <p:nvSpPr>
          <p:cNvPr id="18" name="TextBox 17">
            <a:extLst>
              <a:ext uri="{FF2B5EF4-FFF2-40B4-BE49-F238E27FC236}">
                <a16:creationId xmlns:a16="http://schemas.microsoft.com/office/drawing/2014/main" id="{DA61CDB0-E1DD-4042-ABC6-AE85102639C1}"/>
              </a:ext>
            </a:extLst>
          </p:cNvPr>
          <p:cNvSpPr txBox="1"/>
          <p:nvPr/>
        </p:nvSpPr>
        <p:spPr>
          <a:xfrm>
            <a:off x="263352" y="3013503"/>
            <a:ext cx="11809312" cy="646331"/>
          </a:xfrm>
          <a:prstGeom prst="rect">
            <a:avLst/>
          </a:prstGeom>
          <a:noFill/>
        </p:spPr>
        <p:txBody>
          <a:bodyPr wrap="square">
            <a:spAutoFit/>
          </a:bodyPr>
          <a:lstStyle/>
          <a:p>
            <a:r>
              <a:rPr lang="ru-RU" dirty="0"/>
              <a:t>13. </a:t>
            </a:r>
            <a:r>
              <a:rPr lang="en-US" dirty="0"/>
              <a:t>Williams, D. F. (1987). Definitions in biomaterials: proceedings of a consensus</a:t>
            </a:r>
            <a:r>
              <a:rPr lang="ru-RU" dirty="0"/>
              <a:t> </a:t>
            </a:r>
            <a:r>
              <a:rPr lang="en-US" dirty="0"/>
              <a:t>conference of the European Society for Biomaterials, Chester, England,</a:t>
            </a:r>
            <a:r>
              <a:rPr lang="ru-RU" dirty="0"/>
              <a:t> </a:t>
            </a:r>
            <a:r>
              <a:rPr lang="en-US" dirty="0"/>
              <a:t>March 3–5, 1986 (Vol. 4). Amsterdam, Netherlands: Elsevier Science.</a:t>
            </a:r>
            <a:endParaRPr lang="ru-RU" dirty="0"/>
          </a:p>
        </p:txBody>
      </p:sp>
      <p:sp>
        <p:nvSpPr>
          <p:cNvPr id="22" name="TextBox 21">
            <a:extLst>
              <a:ext uri="{FF2B5EF4-FFF2-40B4-BE49-F238E27FC236}">
                <a16:creationId xmlns:a16="http://schemas.microsoft.com/office/drawing/2014/main" id="{7477EB63-8DAA-4EED-A6E6-3DD92A5C2854}"/>
              </a:ext>
            </a:extLst>
          </p:cNvPr>
          <p:cNvSpPr txBox="1"/>
          <p:nvPr/>
        </p:nvSpPr>
        <p:spPr>
          <a:xfrm>
            <a:off x="263352" y="3628922"/>
            <a:ext cx="11809312" cy="646331"/>
          </a:xfrm>
          <a:prstGeom prst="rect">
            <a:avLst/>
          </a:prstGeom>
          <a:noFill/>
        </p:spPr>
        <p:txBody>
          <a:bodyPr wrap="square">
            <a:spAutoFit/>
          </a:bodyPr>
          <a:lstStyle/>
          <a:p>
            <a:r>
              <a:rPr lang="ru-RU" dirty="0"/>
              <a:t>14. </a:t>
            </a:r>
            <a:r>
              <a:rPr lang="en-US" dirty="0" err="1"/>
              <a:t>Scierski</a:t>
            </a:r>
            <a:r>
              <a:rPr lang="en-US" dirty="0"/>
              <a:t>, A. (2010). From ant to stapler-100 years of mechanical suturing in</a:t>
            </a:r>
          </a:p>
          <a:p>
            <a:r>
              <a:rPr lang="en-US" dirty="0"/>
              <a:t>surgery. </a:t>
            </a:r>
            <a:r>
              <a:rPr lang="en-US" dirty="0" err="1"/>
              <a:t>Wideochirurgia</a:t>
            </a:r>
            <a:r>
              <a:rPr lang="en-US" dirty="0"/>
              <a:t> </a:t>
            </a:r>
            <a:r>
              <a:rPr lang="en-US" dirty="0" err="1"/>
              <a:t>i</a:t>
            </a:r>
            <a:r>
              <a:rPr lang="en-US" dirty="0"/>
              <a:t> </a:t>
            </a:r>
            <a:r>
              <a:rPr lang="en-US" dirty="0" err="1"/>
              <a:t>Inne</a:t>
            </a:r>
            <a:r>
              <a:rPr lang="en-US" dirty="0"/>
              <a:t> </a:t>
            </a:r>
            <a:r>
              <a:rPr lang="en-US" dirty="0" err="1"/>
              <a:t>Techniki</a:t>
            </a:r>
            <a:r>
              <a:rPr lang="en-US" dirty="0"/>
              <a:t> Malo </a:t>
            </a:r>
            <a:r>
              <a:rPr lang="en-US" dirty="0" err="1"/>
              <a:t>Inwazyjne</a:t>
            </a:r>
            <a:r>
              <a:rPr lang="en-US" dirty="0"/>
              <a:t>, 5, 76.</a:t>
            </a:r>
            <a:endParaRPr lang="ru-RU" dirty="0"/>
          </a:p>
        </p:txBody>
      </p:sp>
      <p:sp>
        <p:nvSpPr>
          <p:cNvPr id="26" name="TextBox 25">
            <a:extLst>
              <a:ext uri="{FF2B5EF4-FFF2-40B4-BE49-F238E27FC236}">
                <a16:creationId xmlns:a16="http://schemas.microsoft.com/office/drawing/2014/main" id="{600E39B6-E705-469A-9CE1-E80CCEDDAAC9}"/>
              </a:ext>
            </a:extLst>
          </p:cNvPr>
          <p:cNvSpPr txBox="1"/>
          <p:nvPr/>
        </p:nvSpPr>
        <p:spPr>
          <a:xfrm>
            <a:off x="263352" y="4246969"/>
            <a:ext cx="11809312" cy="646331"/>
          </a:xfrm>
          <a:prstGeom prst="rect">
            <a:avLst/>
          </a:prstGeom>
          <a:noFill/>
        </p:spPr>
        <p:txBody>
          <a:bodyPr wrap="square">
            <a:spAutoFit/>
          </a:bodyPr>
          <a:lstStyle/>
          <a:p>
            <a:r>
              <a:rPr lang="en-US" dirty="0"/>
              <a:t>15. Fitzpatrick, R., Fletcher, A., Gore, S., Jones, D., </a:t>
            </a:r>
            <a:r>
              <a:rPr lang="en-US" dirty="0" err="1"/>
              <a:t>Spiegelhalter</a:t>
            </a:r>
            <a:r>
              <a:rPr lang="en-US" dirty="0"/>
              <a:t>, D., &amp; Cox, D.(1992). Quality of life measures in health care. I: Applications and issues in assessment. BMJ, 305, 1074–1077.</a:t>
            </a:r>
            <a:endParaRPr lang="ru-RU" dirty="0"/>
          </a:p>
        </p:txBody>
      </p:sp>
      <p:sp>
        <p:nvSpPr>
          <p:cNvPr id="30" name="TextBox 29">
            <a:extLst>
              <a:ext uri="{FF2B5EF4-FFF2-40B4-BE49-F238E27FC236}">
                <a16:creationId xmlns:a16="http://schemas.microsoft.com/office/drawing/2014/main" id="{8567C6BC-A4A0-4EA1-A269-822EA4BECE29}"/>
              </a:ext>
            </a:extLst>
          </p:cNvPr>
          <p:cNvSpPr txBox="1"/>
          <p:nvPr/>
        </p:nvSpPr>
        <p:spPr>
          <a:xfrm>
            <a:off x="263352" y="4839543"/>
            <a:ext cx="11665296" cy="646331"/>
          </a:xfrm>
          <a:prstGeom prst="rect">
            <a:avLst/>
          </a:prstGeom>
          <a:noFill/>
        </p:spPr>
        <p:txBody>
          <a:bodyPr wrap="square">
            <a:spAutoFit/>
          </a:bodyPr>
          <a:lstStyle/>
          <a:p>
            <a:r>
              <a:rPr lang="en-US" dirty="0"/>
              <a:t>16. </a:t>
            </a:r>
            <a:r>
              <a:rPr lang="en-US" dirty="0" err="1"/>
              <a:t>Saha</a:t>
            </a:r>
            <a:r>
              <a:rPr lang="en-US" dirty="0"/>
              <a:t>, S., Beach, M. C., &amp; Cooper, L. A. (2008). Patient centeredness, cultural competence and healthcare quality. Journal of the National Medical Association, 100, 1275–1285.</a:t>
            </a:r>
            <a:endParaRPr lang="ru-RU" dirty="0"/>
          </a:p>
        </p:txBody>
      </p:sp>
      <p:sp>
        <p:nvSpPr>
          <p:cNvPr id="34" name="TextBox 33">
            <a:extLst>
              <a:ext uri="{FF2B5EF4-FFF2-40B4-BE49-F238E27FC236}">
                <a16:creationId xmlns:a16="http://schemas.microsoft.com/office/drawing/2014/main" id="{ABD8C9BA-9A26-4497-9FD5-AA3D946AC055}"/>
              </a:ext>
            </a:extLst>
          </p:cNvPr>
          <p:cNvSpPr txBox="1"/>
          <p:nvPr/>
        </p:nvSpPr>
        <p:spPr>
          <a:xfrm>
            <a:off x="263352" y="5474215"/>
            <a:ext cx="11809312" cy="923330"/>
          </a:xfrm>
          <a:prstGeom prst="rect">
            <a:avLst/>
          </a:prstGeom>
          <a:noFill/>
        </p:spPr>
        <p:txBody>
          <a:bodyPr wrap="square">
            <a:spAutoFit/>
          </a:bodyPr>
          <a:lstStyle/>
          <a:p>
            <a:r>
              <a:rPr lang="en-US" dirty="0"/>
              <a:t>17. </a:t>
            </a:r>
            <a:r>
              <a:rPr lang="en-US" dirty="0" err="1"/>
              <a:t>Ariga</a:t>
            </a:r>
            <a:r>
              <a:rPr lang="en-US" dirty="0"/>
              <a:t> K, Nishikawa M, Mori T, Takeya J, Shrestha LK, Hill JP. Self-assembly as a key player for materials </a:t>
            </a:r>
            <a:r>
              <a:rPr lang="en-US" dirty="0" err="1"/>
              <a:t>nanoarchitectonics</a:t>
            </a:r>
            <a:r>
              <a:rPr lang="en-US" dirty="0"/>
              <a:t>. Sci Technol Adv Mater. 2019 Jan 31;20(1):51-95. </a:t>
            </a:r>
            <a:r>
              <a:rPr lang="en-US" dirty="0" err="1"/>
              <a:t>doi</a:t>
            </a:r>
            <a:r>
              <a:rPr lang="en-US" dirty="0"/>
              <a:t>: 10.1080/14686996.2018.1553108. PMID: 30787960; PMCID: PMC6374972.</a:t>
            </a:r>
            <a:endParaRPr lang="ru-RU" dirty="0"/>
          </a:p>
        </p:txBody>
      </p:sp>
    </p:spTree>
    <p:extLst>
      <p:ext uri="{BB962C8B-B14F-4D97-AF65-F5344CB8AC3E}">
        <p14:creationId xmlns:p14="http://schemas.microsoft.com/office/powerpoint/2010/main" val="417383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98E197-346B-4D98-BF4B-EA32F31A6EB6}"/>
              </a:ext>
            </a:extLst>
          </p:cNvPr>
          <p:cNvSpPr>
            <a:spLocks noGrp="1"/>
          </p:cNvSpPr>
          <p:nvPr>
            <p:ph type="title"/>
          </p:nvPr>
        </p:nvSpPr>
        <p:spPr/>
        <p:txBody>
          <a:bodyPr/>
          <a:lstStyle/>
          <a:p>
            <a:r>
              <a:rPr lang="ru-RU" dirty="0"/>
              <a:t>Установки для получения пленок методом </a:t>
            </a:r>
            <a:r>
              <a:rPr lang="ru-RU" dirty="0" err="1"/>
              <a:t>Ленгмюра-Блоджетт</a:t>
            </a:r>
            <a:endParaRPr lang="ru-RU" dirty="0"/>
          </a:p>
        </p:txBody>
      </p:sp>
      <p:pic>
        <p:nvPicPr>
          <p:cNvPr id="1026" name="Picture 2">
            <a:extLst>
              <a:ext uri="{FF2B5EF4-FFF2-40B4-BE49-F238E27FC236}">
                <a16:creationId xmlns:a16="http://schemas.microsoft.com/office/drawing/2014/main" id="{100250DC-5FD1-40A6-96B2-9E54A206D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701005"/>
            <a:ext cx="7620000" cy="5057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7BAA19-3CDB-429B-8A41-A782C9F79F34}"/>
              </a:ext>
            </a:extLst>
          </p:cNvPr>
          <p:cNvSpPr txBox="1"/>
          <p:nvPr/>
        </p:nvSpPr>
        <p:spPr>
          <a:xfrm>
            <a:off x="8040216" y="1772816"/>
            <a:ext cx="4129110" cy="2862322"/>
          </a:xfrm>
          <a:prstGeom prst="rect">
            <a:avLst/>
          </a:prstGeom>
          <a:noFill/>
        </p:spPr>
        <p:txBody>
          <a:bodyPr wrap="square">
            <a:spAutoFit/>
          </a:bodyPr>
          <a:lstStyle/>
          <a:p>
            <a:r>
              <a:rPr lang="ru-RU" dirty="0"/>
              <a:t>Ванны </a:t>
            </a:r>
            <a:r>
              <a:rPr lang="ru-RU" dirty="0" err="1"/>
              <a:t>Ленгмюра-Блоджетт</a:t>
            </a:r>
            <a:r>
              <a:rPr lang="ru-RU" dirty="0"/>
              <a:t> (</a:t>
            </a:r>
            <a:r>
              <a:rPr lang="ru-RU" dirty="0" err="1"/>
              <a:t>Langmuir</a:t>
            </a:r>
            <a:r>
              <a:rPr lang="ru-RU" dirty="0"/>
              <a:t> </a:t>
            </a:r>
            <a:r>
              <a:rPr lang="ru-RU" dirty="0" err="1"/>
              <a:t>Blodgett</a:t>
            </a:r>
            <a:r>
              <a:rPr lang="ru-RU" dirty="0"/>
              <a:t>) используются для формирования и нанесения тонких пленок мономолекулярной толщины на твердую подложку. Данные системы позволяют создавать не только </a:t>
            </a:r>
            <a:r>
              <a:rPr lang="ru-RU" dirty="0" err="1"/>
              <a:t>монослойные</a:t>
            </a:r>
            <a:r>
              <a:rPr lang="ru-RU" dirty="0"/>
              <a:t> пленки, но и сложные слоистые ансамбли из амфифильных молекул  с наименьшей погрешностью по толщине.</a:t>
            </a:r>
          </a:p>
        </p:txBody>
      </p:sp>
    </p:spTree>
    <p:extLst>
      <p:ext uri="{BB962C8B-B14F-4D97-AF65-F5344CB8AC3E}">
        <p14:creationId xmlns:p14="http://schemas.microsoft.com/office/powerpoint/2010/main" val="321999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AB48A4-D7FA-4D8D-BDE0-846861EB5460}"/>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61717F52-2869-40CD-91E9-00B4AAB0075B}"/>
              </a:ext>
            </a:extLst>
          </p:cNvPr>
          <p:cNvSpPr txBox="1"/>
          <p:nvPr/>
        </p:nvSpPr>
        <p:spPr>
          <a:xfrm>
            <a:off x="227348" y="1509453"/>
            <a:ext cx="11737304" cy="1200329"/>
          </a:xfrm>
          <a:prstGeom prst="rect">
            <a:avLst/>
          </a:prstGeom>
          <a:noFill/>
        </p:spPr>
        <p:txBody>
          <a:bodyPr wrap="square">
            <a:spAutoFit/>
          </a:bodyPr>
          <a:lstStyle/>
          <a:p>
            <a:pPr algn="l"/>
            <a:r>
              <a:rPr lang="ru-RU" sz="1800" b="0" i="0" u="none" strike="noStrike" baseline="0" dirty="0">
                <a:solidFill>
                  <a:srgbClr val="000000"/>
                </a:solidFill>
              </a:rPr>
              <a:t>18.</a:t>
            </a:r>
            <a:r>
              <a:rPr lang="en-US" sz="1800" b="0" i="0" u="none" strike="noStrike" baseline="0" dirty="0">
                <a:solidFill>
                  <a:srgbClr val="000000"/>
                </a:solidFill>
              </a:rPr>
              <a:t> </a:t>
            </a:r>
            <a:r>
              <a:rPr lang="en-US" sz="1800" b="0" i="0" u="none" strike="noStrike" baseline="0" dirty="0" err="1">
                <a:solidFill>
                  <a:srgbClr val="000000"/>
                </a:solidFill>
              </a:rPr>
              <a:t>Raccuglia</a:t>
            </a:r>
            <a:r>
              <a:rPr lang="en-US" sz="1800" b="0" i="0" u="none" strike="noStrike" baseline="0" dirty="0">
                <a:solidFill>
                  <a:srgbClr val="000000"/>
                </a:solidFill>
              </a:rPr>
              <a:t> P, Elbert KC, Adler PDF, et al. </a:t>
            </a:r>
            <a:r>
              <a:rPr lang="en-US" sz="1800" b="0" i="0" u="none" strike="noStrike" baseline="0" dirty="0" err="1">
                <a:solidFill>
                  <a:srgbClr val="000000"/>
                </a:solidFill>
              </a:rPr>
              <a:t>Machinelearning</a:t>
            </a:r>
            <a:r>
              <a:rPr lang="en-US" sz="1800" b="0" i="0" u="none" strike="noStrike" baseline="0" dirty="0">
                <a:solidFill>
                  <a:srgbClr val="000000"/>
                </a:solidFill>
              </a:rPr>
              <a:t>-assisted materials discovery using failed</a:t>
            </a:r>
            <a:r>
              <a:rPr lang="ru-RU" sz="1800" b="0" i="0" u="none" strike="noStrike" baseline="0" dirty="0">
                <a:solidFill>
                  <a:srgbClr val="000000"/>
                </a:solidFill>
              </a:rPr>
              <a:t> </a:t>
            </a:r>
            <a:r>
              <a:rPr lang="en-US" sz="1800" b="0" i="0" u="none" strike="noStrike" baseline="0" dirty="0">
                <a:solidFill>
                  <a:srgbClr val="000000"/>
                </a:solidFill>
              </a:rPr>
              <a:t>experiments. Nature. </a:t>
            </a:r>
            <a:r>
              <a:rPr lang="en-US" sz="1800" b="0" i="0" u="none" strike="noStrike" baseline="0" dirty="0">
                <a:solidFill>
                  <a:srgbClr val="000080"/>
                </a:solidFill>
              </a:rPr>
              <a:t>2016</a:t>
            </a:r>
            <a:r>
              <a:rPr lang="en-US" sz="1800" b="0" i="0" u="none" strike="noStrike" baseline="0" dirty="0">
                <a:solidFill>
                  <a:srgbClr val="000000"/>
                </a:solidFill>
              </a:rPr>
              <a:t>;533:73–76.</a:t>
            </a:r>
          </a:p>
          <a:p>
            <a:pPr algn="l"/>
            <a:r>
              <a:rPr lang="ru-RU" dirty="0">
                <a:solidFill>
                  <a:srgbClr val="000000"/>
                </a:solidFill>
              </a:rPr>
              <a:t>19</a:t>
            </a:r>
            <a:r>
              <a:rPr lang="ru-RU" sz="1800" b="0" i="0" u="none" strike="noStrike" baseline="0" dirty="0">
                <a:solidFill>
                  <a:srgbClr val="000000"/>
                </a:solidFill>
              </a:rPr>
              <a:t>.</a:t>
            </a:r>
            <a:r>
              <a:rPr lang="en-US" sz="1800" b="0" i="0" u="none" strike="noStrike" baseline="0" dirty="0">
                <a:solidFill>
                  <a:srgbClr val="000000"/>
                </a:solidFill>
              </a:rPr>
              <a:t> </a:t>
            </a:r>
            <a:r>
              <a:rPr lang="en-US" sz="1800" b="0" i="0" u="none" strike="noStrike" baseline="0" dirty="0" err="1">
                <a:solidFill>
                  <a:srgbClr val="000000"/>
                </a:solidFill>
              </a:rPr>
              <a:t>Pilania</a:t>
            </a:r>
            <a:r>
              <a:rPr lang="en-US" sz="1800" b="0" i="0" u="none" strike="noStrike" baseline="0" dirty="0">
                <a:solidFill>
                  <a:srgbClr val="000000"/>
                </a:solidFill>
              </a:rPr>
              <a:t> G, </a:t>
            </a:r>
            <a:r>
              <a:rPr lang="en-US" sz="1800" b="0" i="0" u="none" strike="noStrike" baseline="0" dirty="0" err="1">
                <a:solidFill>
                  <a:srgbClr val="000000"/>
                </a:solidFill>
              </a:rPr>
              <a:t>Mannodi-Kanakkithodi</a:t>
            </a:r>
            <a:r>
              <a:rPr lang="en-US" sz="1800" b="0" i="0" u="none" strike="noStrike" baseline="0" dirty="0">
                <a:solidFill>
                  <a:srgbClr val="000000"/>
                </a:solidFill>
              </a:rPr>
              <a:t> A, Uberuaga BP,</a:t>
            </a:r>
            <a:r>
              <a:rPr lang="ru-RU" sz="1800" b="0" i="0" u="none" strike="noStrike" baseline="0" dirty="0">
                <a:solidFill>
                  <a:srgbClr val="000000"/>
                </a:solidFill>
              </a:rPr>
              <a:t> </a:t>
            </a:r>
            <a:r>
              <a:rPr lang="en-US" sz="1800" b="0" i="0" u="none" strike="noStrike" baseline="0" dirty="0">
                <a:solidFill>
                  <a:srgbClr val="000000"/>
                </a:solidFill>
              </a:rPr>
              <a:t>et al. Machine learning bandgaps of double perovskites.</a:t>
            </a:r>
            <a:r>
              <a:rPr lang="ru-RU" sz="1800" b="0" i="0" u="none" strike="noStrike" baseline="0" dirty="0">
                <a:solidFill>
                  <a:srgbClr val="000000"/>
                </a:solidFill>
              </a:rPr>
              <a:t> </a:t>
            </a:r>
            <a:r>
              <a:rPr lang="en-US" sz="1800" b="0" i="0" u="none" strike="noStrike" baseline="0" dirty="0">
                <a:solidFill>
                  <a:srgbClr val="000000"/>
                </a:solidFill>
              </a:rPr>
              <a:t>Sci Rep. </a:t>
            </a:r>
            <a:r>
              <a:rPr lang="en-US" sz="1800" b="0" i="0" u="none" strike="noStrike" baseline="0" dirty="0">
                <a:solidFill>
                  <a:srgbClr val="000080"/>
                </a:solidFill>
              </a:rPr>
              <a:t>2016</a:t>
            </a:r>
            <a:r>
              <a:rPr lang="en-US" sz="1800" b="0" i="0" u="none" strike="noStrike" baseline="0" dirty="0">
                <a:solidFill>
                  <a:srgbClr val="000000"/>
                </a:solidFill>
              </a:rPr>
              <a:t>;6:19375.</a:t>
            </a:r>
            <a:endParaRPr lang="ru-RU" dirty="0"/>
          </a:p>
        </p:txBody>
      </p:sp>
      <p:sp>
        <p:nvSpPr>
          <p:cNvPr id="8" name="TextBox 7">
            <a:extLst>
              <a:ext uri="{FF2B5EF4-FFF2-40B4-BE49-F238E27FC236}">
                <a16:creationId xmlns:a16="http://schemas.microsoft.com/office/drawing/2014/main" id="{92FFA4D0-DE84-40F4-B595-1BC76CF180A6}"/>
              </a:ext>
            </a:extLst>
          </p:cNvPr>
          <p:cNvSpPr txBox="1"/>
          <p:nvPr/>
        </p:nvSpPr>
        <p:spPr>
          <a:xfrm>
            <a:off x="227348" y="2604183"/>
            <a:ext cx="11629292" cy="3970318"/>
          </a:xfrm>
          <a:prstGeom prst="rect">
            <a:avLst/>
          </a:prstGeom>
          <a:noFill/>
        </p:spPr>
        <p:txBody>
          <a:bodyPr wrap="square">
            <a:spAutoFit/>
          </a:bodyPr>
          <a:lstStyle/>
          <a:p>
            <a:r>
              <a:rPr lang="ru-RU" dirty="0"/>
              <a:t>20.</a:t>
            </a:r>
            <a:r>
              <a:rPr lang="en-US" dirty="0"/>
              <a:t> Pham TL, Kino H, </a:t>
            </a:r>
            <a:r>
              <a:rPr lang="en-US" dirty="0" err="1"/>
              <a:t>Terakura</a:t>
            </a:r>
            <a:r>
              <a:rPr lang="en-US" dirty="0"/>
              <a:t> K, et al. Machine learning</a:t>
            </a:r>
            <a:r>
              <a:rPr lang="ru-RU" dirty="0"/>
              <a:t> </a:t>
            </a:r>
            <a:r>
              <a:rPr lang="en-US" dirty="0"/>
              <a:t>reveals orbital interaction in materials. Sci</a:t>
            </a:r>
            <a:r>
              <a:rPr lang="ru-RU" dirty="0"/>
              <a:t> </a:t>
            </a:r>
            <a:r>
              <a:rPr lang="en-US" dirty="0"/>
              <a:t>Technol Adv Mater. 2017;18:756–765.</a:t>
            </a:r>
          </a:p>
          <a:p>
            <a:r>
              <a:rPr lang="ru-RU" dirty="0"/>
              <a:t>21.</a:t>
            </a:r>
            <a:r>
              <a:rPr lang="en-US" dirty="0"/>
              <a:t> Yang XF, Zhang JZ, </a:t>
            </a:r>
            <a:r>
              <a:rPr lang="en-US" dirty="0" err="1"/>
              <a:t>Yoshizoe</a:t>
            </a:r>
            <a:r>
              <a:rPr lang="en-US" dirty="0"/>
              <a:t> K, et al. </a:t>
            </a:r>
            <a:r>
              <a:rPr lang="en-US" dirty="0" err="1"/>
              <a:t>ChemTS</a:t>
            </a:r>
            <a:r>
              <a:rPr lang="en-US" dirty="0"/>
              <a:t>: an</a:t>
            </a:r>
            <a:r>
              <a:rPr lang="ru-RU" dirty="0"/>
              <a:t> </a:t>
            </a:r>
            <a:r>
              <a:rPr lang="en-US" dirty="0"/>
              <a:t>efficient python library for de novo molecular generation.</a:t>
            </a:r>
          </a:p>
          <a:p>
            <a:r>
              <a:rPr lang="en-US" dirty="0"/>
              <a:t>Sci Technol Adv Mater. 2017;18:972–976.</a:t>
            </a:r>
          </a:p>
          <a:p>
            <a:r>
              <a:rPr lang="ru-RU" dirty="0"/>
              <a:t>22.</a:t>
            </a:r>
            <a:r>
              <a:rPr lang="en-US" dirty="0"/>
              <a:t> </a:t>
            </a:r>
            <a:r>
              <a:rPr lang="en-US" dirty="0" err="1"/>
              <a:t>Sumita</a:t>
            </a:r>
            <a:r>
              <a:rPr lang="en-US" dirty="0"/>
              <a:t> M, Yang X, Ishihara S, et al. Hunting for</a:t>
            </a:r>
            <a:r>
              <a:rPr lang="ru-RU" dirty="0"/>
              <a:t> </a:t>
            </a:r>
            <a:r>
              <a:rPr lang="en-US" dirty="0"/>
              <a:t>organic molecules with artificial intelligence: molecules</a:t>
            </a:r>
          </a:p>
          <a:p>
            <a:r>
              <a:rPr lang="en-US" dirty="0"/>
              <a:t>optimized for desired excitation energies. ACS</a:t>
            </a:r>
            <a:r>
              <a:rPr lang="ru-RU" dirty="0"/>
              <a:t> </a:t>
            </a:r>
            <a:r>
              <a:rPr lang="en-US" dirty="0"/>
              <a:t>Cent Sci. 2018;4:1126–1133.</a:t>
            </a:r>
          </a:p>
          <a:p>
            <a:r>
              <a:rPr lang="ru-RU" dirty="0"/>
              <a:t>23.</a:t>
            </a:r>
            <a:r>
              <a:rPr lang="en-US" dirty="0"/>
              <a:t> Li M, Shi JL, Liu LQ, et al. Experimental study and</a:t>
            </a:r>
            <a:r>
              <a:rPr lang="ru-RU" dirty="0"/>
              <a:t> </a:t>
            </a:r>
            <a:r>
              <a:rPr lang="en-US" dirty="0"/>
              <a:t>modeling of atomic-scale friction in zigzag and armchair</a:t>
            </a:r>
          </a:p>
          <a:p>
            <a:r>
              <a:rPr lang="en-US" dirty="0"/>
              <a:t>lattice orientations of MoS2. Sci Technol Adv</a:t>
            </a:r>
            <a:r>
              <a:rPr lang="ru-RU" dirty="0"/>
              <a:t> </a:t>
            </a:r>
            <a:r>
              <a:rPr lang="en-US" dirty="0"/>
              <a:t>Mater. 2016;17:189–199.</a:t>
            </a:r>
          </a:p>
          <a:p>
            <a:r>
              <a:rPr lang="ru-RU" dirty="0"/>
              <a:t>24.</a:t>
            </a:r>
            <a:r>
              <a:rPr lang="en-US" dirty="0"/>
              <a:t> Taniguchi T. Analysis of molecular configuration</a:t>
            </a:r>
            <a:r>
              <a:rPr lang="ru-RU" dirty="0"/>
              <a:t> </a:t>
            </a:r>
            <a:r>
              <a:rPr lang="en-US" dirty="0"/>
              <a:t>and conformation by (electronic and) vibrational</a:t>
            </a:r>
          </a:p>
          <a:p>
            <a:r>
              <a:rPr lang="en-US" dirty="0"/>
              <a:t>circular dichroism: theoretical calculation and exciton</a:t>
            </a:r>
            <a:r>
              <a:rPr lang="ru-RU" dirty="0"/>
              <a:t> </a:t>
            </a:r>
            <a:r>
              <a:rPr lang="en-US" dirty="0"/>
              <a:t>chirality method. Bull Chem Soc </a:t>
            </a:r>
            <a:r>
              <a:rPr lang="en-US" dirty="0" err="1"/>
              <a:t>Jpn</a:t>
            </a:r>
            <a:r>
              <a:rPr lang="en-US" dirty="0"/>
              <a:t>.</a:t>
            </a:r>
            <a:r>
              <a:rPr lang="ru-RU" dirty="0"/>
              <a:t> </a:t>
            </a:r>
            <a:r>
              <a:rPr lang="en-US" dirty="0"/>
              <a:t>2017;90:1005–1016.</a:t>
            </a:r>
          </a:p>
          <a:p>
            <a:r>
              <a:rPr lang="ru-RU" dirty="0"/>
              <a:t>25.</a:t>
            </a:r>
            <a:r>
              <a:rPr lang="en-US" dirty="0"/>
              <a:t> </a:t>
            </a:r>
            <a:r>
              <a:rPr lang="en-US" dirty="0" err="1"/>
              <a:t>Almosni</a:t>
            </a:r>
            <a:r>
              <a:rPr lang="en-US" dirty="0"/>
              <a:t> S, </a:t>
            </a:r>
            <a:r>
              <a:rPr lang="en-US" dirty="0" err="1"/>
              <a:t>Delamarre</a:t>
            </a:r>
            <a:r>
              <a:rPr lang="en-US" dirty="0"/>
              <a:t> A, </a:t>
            </a:r>
            <a:r>
              <a:rPr lang="en-US" dirty="0" err="1"/>
              <a:t>Jehl</a:t>
            </a:r>
            <a:r>
              <a:rPr lang="en-US" dirty="0"/>
              <a:t> Z, et al. Material</a:t>
            </a:r>
            <a:r>
              <a:rPr lang="ru-RU" dirty="0"/>
              <a:t> </a:t>
            </a:r>
            <a:r>
              <a:rPr lang="en-US" dirty="0"/>
              <a:t>challenges for solar cells in the twenty-first century:</a:t>
            </a:r>
          </a:p>
          <a:p>
            <a:r>
              <a:rPr lang="en-US" dirty="0"/>
              <a:t>directions in emerging technologies. Sci Technol</a:t>
            </a:r>
            <a:r>
              <a:rPr lang="ru-RU" dirty="0"/>
              <a:t> </a:t>
            </a:r>
            <a:r>
              <a:rPr lang="en-US" dirty="0"/>
              <a:t>Adv Mater. 2018;19:336–369.</a:t>
            </a:r>
          </a:p>
          <a:p>
            <a:r>
              <a:rPr lang="ru-RU" dirty="0"/>
              <a:t>26.</a:t>
            </a:r>
            <a:r>
              <a:rPr lang="en-US" dirty="0"/>
              <a:t> </a:t>
            </a:r>
            <a:r>
              <a:rPr lang="en-US" dirty="0" err="1"/>
              <a:t>Irie</a:t>
            </a:r>
            <a:r>
              <a:rPr lang="en-US" dirty="0"/>
              <a:t> M, Morimoto M. </a:t>
            </a:r>
            <a:r>
              <a:rPr lang="en-US" dirty="0" err="1"/>
              <a:t>Photoswitchable</a:t>
            </a:r>
            <a:r>
              <a:rPr lang="en-US" dirty="0"/>
              <a:t> turn-on mode</a:t>
            </a:r>
            <a:r>
              <a:rPr lang="ru-RU" dirty="0"/>
              <a:t> </a:t>
            </a:r>
            <a:r>
              <a:rPr lang="en-US" dirty="0"/>
              <a:t>fluorescent </a:t>
            </a:r>
            <a:r>
              <a:rPr lang="en-US" dirty="0" err="1"/>
              <a:t>diarylethenes</a:t>
            </a:r>
            <a:r>
              <a:rPr lang="en-US" dirty="0"/>
              <a:t>: strategies for controlling</a:t>
            </a:r>
          </a:p>
          <a:p>
            <a:r>
              <a:rPr lang="en-US" dirty="0"/>
              <a:t>the switching response.</a:t>
            </a:r>
            <a:r>
              <a:rPr lang="ru-RU" dirty="0"/>
              <a:t> </a:t>
            </a:r>
            <a:r>
              <a:rPr lang="en-US" dirty="0"/>
              <a:t>Bull Chem Soc </a:t>
            </a:r>
            <a:r>
              <a:rPr lang="en-US" dirty="0" err="1"/>
              <a:t>Jpn</a:t>
            </a:r>
            <a:r>
              <a:rPr lang="en-US" dirty="0"/>
              <a:t>.</a:t>
            </a:r>
            <a:r>
              <a:rPr lang="ru-RU" dirty="0"/>
              <a:t> </a:t>
            </a:r>
            <a:r>
              <a:rPr lang="en-US" dirty="0"/>
              <a:t>2018;91:237–250.</a:t>
            </a:r>
            <a:endParaRPr lang="ru-RU" dirty="0"/>
          </a:p>
        </p:txBody>
      </p:sp>
    </p:spTree>
    <p:extLst>
      <p:ext uri="{BB962C8B-B14F-4D97-AF65-F5344CB8AC3E}">
        <p14:creationId xmlns:p14="http://schemas.microsoft.com/office/powerpoint/2010/main" val="97004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CBC0BE-2CCB-40DD-85A0-5A78BB07BFE3}"/>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44B38263-DB69-4012-AC30-F01500A66893}"/>
              </a:ext>
            </a:extLst>
          </p:cNvPr>
          <p:cNvSpPr txBox="1"/>
          <p:nvPr/>
        </p:nvSpPr>
        <p:spPr>
          <a:xfrm>
            <a:off x="191344" y="1844824"/>
            <a:ext cx="12072664" cy="4801314"/>
          </a:xfrm>
          <a:prstGeom prst="rect">
            <a:avLst/>
          </a:prstGeom>
          <a:noFill/>
        </p:spPr>
        <p:txBody>
          <a:bodyPr wrap="square">
            <a:spAutoFit/>
          </a:bodyPr>
          <a:lstStyle/>
          <a:p>
            <a:r>
              <a:rPr lang="ru-RU" dirty="0"/>
              <a:t>27.</a:t>
            </a:r>
            <a:r>
              <a:rPr lang="en-US" dirty="0"/>
              <a:t> Datta KKR, </a:t>
            </a:r>
            <a:r>
              <a:rPr lang="en-US" dirty="0" err="1"/>
              <a:t>Subba</a:t>
            </a:r>
            <a:r>
              <a:rPr lang="en-US" dirty="0"/>
              <a:t> Reddy BV, </a:t>
            </a:r>
            <a:r>
              <a:rPr lang="en-US" dirty="0" err="1"/>
              <a:t>Ariga</a:t>
            </a:r>
            <a:r>
              <a:rPr lang="en-US" dirty="0"/>
              <a:t> K, et al. Gold</a:t>
            </a:r>
            <a:r>
              <a:rPr lang="ru-RU" dirty="0"/>
              <a:t> </a:t>
            </a:r>
            <a:r>
              <a:rPr lang="en-US" dirty="0"/>
              <a:t>nanoparticles embedded in a mesoporous carbon nitride</a:t>
            </a:r>
          </a:p>
          <a:p>
            <a:r>
              <a:rPr lang="en-US" dirty="0"/>
              <a:t>stabilizer for highly efficient three-component coupling</a:t>
            </a:r>
            <a:r>
              <a:rPr lang="ru-RU" dirty="0"/>
              <a:t> </a:t>
            </a:r>
            <a:r>
              <a:rPr lang="en-US" dirty="0"/>
              <a:t>reaction. </a:t>
            </a:r>
            <a:r>
              <a:rPr lang="en-US" dirty="0" err="1"/>
              <a:t>Angew</a:t>
            </a:r>
            <a:r>
              <a:rPr lang="en-US" dirty="0"/>
              <a:t> Chem Int Ed. 2010;49:5961–5965.</a:t>
            </a:r>
          </a:p>
          <a:p>
            <a:r>
              <a:rPr lang="ru-RU" dirty="0"/>
              <a:t>28.</a:t>
            </a:r>
            <a:r>
              <a:rPr lang="en-US" dirty="0"/>
              <a:t> </a:t>
            </a:r>
            <a:r>
              <a:rPr lang="en-US" dirty="0" err="1"/>
              <a:t>Povie</a:t>
            </a:r>
            <a:r>
              <a:rPr lang="en-US" dirty="0"/>
              <a:t> G, </a:t>
            </a:r>
            <a:r>
              <a:rPr lang="en-US" dirty="0" err="1"/>
              <a:t>Segawa</a:t>
            </a:r>
            <a:r>
              <a:rPr lang="en-US" dirty="0"/>
              <a:t> Y, Nishihara T, et al. Synthesis of a</a:t>
            </a:r>
            <a:r>
              <a:rPr lang="ru-RU" dirty="0"/>
              <a:t> </a:t>
            </a:r>
            <a:r>
              <a:rPr lang="en-US" dirty="0"/>
              <a:t>carbon nanobelt. Science. 2017;356:172–175.</a:t>
            </a:r>
          </a:p>
          <a:p>
            <a:r>
              <a:rPr lang="ru-RU" dirty="0"/>
              <a:t>29.</a:t>
            </a:r>
            <a:r>
              <a:rPr lang="en-US" dirty="0"/>
              <a:t> Li M, Kang S, Du J, et al. Junction-controlled topological</a:t>
            </a:r>
            <a:r>
              <a:rPr lang="ru-RU" dirty="0"/>
              <a:t> </a:t>
            </a:r>
            <a:r>
              <a:rPr lang="en-US" dirty="0"/>
              <a:t>polymerization. </a:t>
            </a:r>
            <a:r>
              <a:rPr lang="en-US" dirty="0" err="1"/>
              <a:t>Angew</a:t>
            </a:r>
            <a:r>
              <a:rPr lang="en-US" dirty="0"/>
              <a:t> Chem Int Ed.</a:t>
            </a:r>
            <a:r>
              <a:rPr lang="ru-RU" dirty="0"/>
              <a:t> </a:t>
            </a:r>
            <a:r>
              <a:rPr lang="en-US" dirty="0"/>
              <a:t>2018;57:4936–4939.</a:t>
            </a:r>
          </a:p>
          <a:p>
            <a:r>
              <a:rPr lang="ru-RU" dirty="0"/>
              <a:t>30.</a:t>
            </a:r>
            <a:r>
              <a:rPr lang="en-US" dirty="0"/>
              <a:t> Sun Z, </a:t>
            </a:r>
            <a:r>
              <a:rPr lang="en-US" dirty="0" err="1"/>
              <a:t>Matsuno</a:t>
            </a:r>
            <a:r>
              <a:rPr lang="en-US" dirty="0"/>
              <a:t> T, </a:t>
            </a:r>
            <a:r>
              <a:rPr lang="en-US" dirty="0" err="1"/>
              <a:t>Isobe</a:t>
            </a:r>
            <a:r>
              <a:rPr lang="en-US" dirty="0"/>
              <a:t> H. Stereoisomerism and</a:t>
            </a:r>
            <a:r>
              <a:rPr lang="ru-RU" dirty="0"/>
              <a:t> </a:t>
            </a:r>
            <a:r>
              <a:rPr lang="en-US" dirty="0"/>
              <a:t>structures of rigid cylindrical </a:t>
            </a:r>
            <a:r>
              <a:rPr lang="en-US" dirty="0" err="1"/>
              <a:t>cycloarylenes</a:t>
            </a:r>
            <a:r>
              <a:rPr lang="en-US" dirty="0"/>
              <a:t>. Bull</a:t>
            </a:r>
            <a:r>
              <a:rPr lang="ru-RU" dirty="0"/>
              <a:t> </a:t>
            </a:r>
            <a:r>
              <a:rPr lang="en-US" dirty="0"/>
              <a:t>Chem Soc </a:t>
            </a:r>
            <a:r>
              <a:rPr lang="en-US" dirty="0" err="1"/>
              <a:t>Jpn</a:t>
            </a:r>
            <a:r>
              <a:rPr lang="en-US" dirty="0"/>
              <a:t>. 2018;91:907–921.</a:t>
            </a:r>
          </a:p>
          <a:p>
            <a:r>
              <a:rPr lang="ru-RU" dirty="0"/>
              <a:t>3</a:t>
            </a:r>
            <a:r>
              <a:rPr lang="en-US" dirty="0"/>
              <a:t>1</a:t>
            </a:r>
            <a:r>
              <a:rPr lang="ru-RU" dirty="0"/>
              <a:t>.</a:t>
            </a:r>
            <a:r>
              <a:rPr lang="en-US" dirty="0"/>
              <a:t> Yoshida S. Controlled reactive intermediates</a:t>
            </a:r>
            <a:r>
              <a:rPr lang="ru-RU" dirty="0"/>
              <a:t> </a:t>
            </a:r>
            <a:r>
              <a:rPr lang="en-US" dirty="0"/>
              <a:t>enabling facile molecular conjugation. Bull Chem</a:t>
            </a:r>
            <a:r>
              <a:rPr lang="ru-RU" dirty="0"/>
              <a:t> </a:t>
            </a:r>
            <a:r>
              <a:rPr lang="en-US" dirty="0"/>
              <a:t>Soc </a:t>
            </a:r>
            <a:r>
              <a:rPr lang="en-US" dirty="0" err="1"/>
              <a:t>Jpn</a:t>
            </a:r>
            <a:r>
              <a:rPr lang="en-US" dirty="0"/>
              <a:t>. 2018;91:1293–1318.</a:t>
            </a:r>
          </a:p>
          <a:p>
            <a:r>
              <a:rPr lang="ru-RU" dirty="0"/>
              <a:t>32.</a:t>
            </a:r>
            <a:r>
              <a:rPr lang="en-US" dirty="0"/>
              <a:t> Guo DH, Shibuya R, Akiba C, et al. Active sites of</a:t>
            </a:r>
            <a:r>
              <a:rPr lang="ru-RU" dirty="0"/>
              <a:t> </a:t>
            </a:r>
            <a:r>
              <a:rPr lang="en-US" dirty="0"/>
              <a:t>nitrogen-doped carbon materials for oxygen reduction</a:t>
            </a:r>
          </a:p>
          <a:p>
            <a:r>
              <a:rPr lang="en-US" dirty="0"/>
              <a:t>reaction clarified using model catalysts. Science.</a:t>
            </a:r>
            <a:r>
              <a:rPr lang="ru-RU" dirty="0"/>
              <a:t> </a:t>
            </a:r>
            <a:r>
              <a:rPr lang="en-US" dirty="0"/>
              <a:t>2016;351:361–365.</a:t>
            </a:r>
          </a:p>
          <a:p>
            <a:r>
              <a:rPr lang="ru-RU" dirty="0"/>
              <a:t>33.</a:t>
            </a:r>
            <a:r>
              <a:rPr lang="en-US" dirty="0"/>
              <a:t> Kang J, Kim H, Saito N, et al. A simple synthesis</a:t>
            </a:r>
            <a:r>
              <a:rPr lang="ru-RU" dirty="0"/>
              <a:t> </a:t>
            </a:r>
            <a:r>
              <a:rPr lang="en-US" dirty="0"/>
              <a:t>method for nanostructured Co-WC/carbon composites</a:t>
            </a:r>
          </a:p>
          <a:p>
            <a:r>
              <a:rPr lang="en-US" dirty="0"/>
              <a:t>with enhanced oxygen reduction reaction activity.</a:t>
            </a:r>
            <a:r>
              <a:rPr lang="ru-RU" dirty="0"/>
              <a:t> </a:t>
            </a:r>
            <a:r>
              <a:rPr lang="en-US" dirty="0"/>
              <a:t>Sci Technol Adv Mater. 2016;17:37–44.</a:t>
            </a:r>
          </a:p>
          <a:p>
            <a:r>
              <a:rPr lang="ru-RU" dirty="0"/>
              <a:t>34.</a:t>
            </a:r>
            <a:r>
              <a:rPr lang="en-US" dirty="0"/>
              <a:t> Shrestha LK, Adhikari L, Shrestha RG, et al.</a:t>
            </a:r>
            <a:r>
              <a:rPr lang="ru-RU" dirty="0"/>
              <a:t> </a:t>
            </a:r>
            <a:r>
              <a:rPr lang="en-US" dirty="0" err="1"/>
              <a:t>Nanoporous</a:t>
            </a:r>
            <a:r>
              <a:rPr lang="en-US" dirty="0"/>
              <a:t> carbon materials with enhanced supercapacitance</a:t>
            </a:r>
          </a:p>
          <a:p>
            <a:r>
              <a:rPr lang="en-US" dirty="0"/>
              <a:t>performance and non-aromatic chemical</a:t>
            </a:r>
            <a:r>
              <a:rPr lang="ru-RU" dirty="0"/>
              <a:t> </a:t>
            </a:r>
            <a:r>
              <a:rPr lang="en-US" dirty="0"/>
              <a:t>sensing with C1/C2 alcohol discrimination. Sci</a:t>
            </a:r>
            <a:r>
              <a:rPr lang="ru-RU" dirty="0"/>
              <a:t> </a:t>
            </a:r>
            <a:r>
              <a:rPr lang="en-US" dirty="0"/>
              <a:t>Technol Adv Mater.</a:t>
            </a:r>
            <a:r>
              <a:rPr lang="ru-RU" dirty="0"/>
              <a:t> </a:t>
            </a:r>
            <a:r>
              <a:rPr lang="en-US" dirty="0"/>
              <a:t>2016;17:483–492.</a:t>
            </a:r>
            <a:endParaRPr lang="ru-RU" dirty="0"/>
          </a:p>
          <a:p>
            <a:r>
              <a:rPr lang="ru-RU" dirty="0"/>
              <a:t>35.</a:t>
            </a:r>
            <a:r>
              <a:rPr lang="en-US" dirty="0"/>
              <a:t> Collins G, Armstrong E, McNulty D, et al. 2D and</a:t>
            </a:r>
            <a:r>
              <a:rPr lang="ru-RU" dirty="0"/>
              <a:t> </a:t>
            </a:r>
            <a:r>
              <a:rPr lang="en-US" dirty="0"/>
              <a:t>3D photonic crystal materials for photocatalysis and</a:t>
            </a:r>
          </a:p>
          <a:p>
            <a:r>
              <a:rPr lang="en-US" dirty="0"/>
              <a:t>electrochemical energy storage and conversion. Sci</a:t>
            </a:r>
            <a:r>
              <a:rPr lang="ru-RU" dirty="0"/>
              <a:t> </a:t>
            </a:r>
            <a:r>
              <a:rPr lang="en-US" dirty="0"/>
              <a:t>Technol Adv Mater. 2016;17:563–582.</a:t>
            </a:r>
            <a:endParaRPr lang="ru-RU" dirty="0"/>
          </a:p>
        </p:txBody>
      </p:sp>
    </p:spTree>
    <p:extLst>
      <p:ext uri="{BB962C8B-B14F-4D97-AF65-F5344CB8AC3E}">
        <p14:creationId xmlns:p14="http://schemas.microsoft.com/office/powerpoint/2010/main" val="15335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5E66E7-7EF0-48F6-847C-F2423C91608E}"/>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FE5D29CF-A249-40CE-817B-79BEEF0594E7}"/>
              </a:ext>
            </a:extLst>
          </p:cNvPr>
          <p:cNvSpPr txBox="1"/>
          <p:nvPr/>
        </p:nvSpPr>
        <p:spPr>
          <a:xfrm>
            <a:off x="263352" y="1556792"/>
            <a:ext cx="11737304" cy="1477328"/>
          </a:xfrm>
          <a:prstGeom prst="rect">
            <a:avLst/>
          </a:prstGeom>
          <a:noFill/>
        </p:spPr>
        <p:txBody>
          <a:bodyPr wrap="square">
            <a:spAutoFit/>
          </a:bodyPr>
          <a:lstStyle/>
          <a:p>
            <a:r>
              <a:rPr lang="ru-RU" dirty="0"/>
              <a:t>36.</a:t>
            </a:r>
            <a:r>
              <a:rPr lang="en-US" dirty="0"/>
              <a:t> </a:t>
            </a:r>
            <a:r>
              <a:rPr lang="en-US" dirty="0" err="1"/>
              <a:t>Sengottaiyan</a:t>
            </a:r>
            <a:r>
              <a:rPr lang="en-US" dirty="0"/>
              <a:t> C, </a:t>
            </a:r>
            <a:r>
              <a:rPr lang="en-US" dirty="0" err="1"/>
              <a:t>Jayavel</a:t>
            </a:r>
            <a:r>
              <a:rPr lang="en-US" dirty="0"/>
              <a:t> R, </a:t>
            </a:r>
            <a:r>
              <a:rPr lang="en-US" dirty="0" err="1"/>
              <a:t>Bairi</a:t>
            </a:r>
            <a:r>
              <a:rPr lang="en-US" dirty="0"/>
              <a:t> P, et al. Cobalt</a:t>
            </a:r>
            <a:r>
              <a:rPr lang="ru-RU" dirty="0"/>
              <a:t> </a:t>
            </a:r>
            <a:r>
              <a:rPr lang="en-US" dirty="0"/>
              <a:t>oxide/reduced graphene oxide composite with</a:t>
            </a:r>
          </a:p>
          <a:p>
            <a:r>
              <a:rPr lang="en-US" dirty="0"/>
              <a:t>enhanced electrochemical supercapacitance performance.</a:t>
            </a:r>
            <a:r>
              <a:rPr lang="ru-RU" dirty="0"/>
              <a:t> </a:t>
            </a:r>
            <a:r>
              <a:rPr lang="en-US" dirty="0"/>
              <a:t>Bull Chem Soc </a:t>
            </a:r>
            <a:r>
              <a:rPr lang="en-US" dirty="0" err="1"/>
              <a:t>Jpn</a:t>
            </a:r>
            <a:r>
              <a:rPr lang="en-US" dirty="0"/>
              <a:t>. 2017;90:955–962.</a:t>
            </a:r>
          </a:p>
          <a:p>
            <a:r>
              <a:rPr lang="ru-RU" dirty="0"/>
              <a:t>37.</a:t>
            </a:r>
            <a:r>
              <a:rPr lang="en-US" dirty="0"/>
              <a:t> Yamada Y, Yamada T, </a:t>
            </a:r>
            <a:r>
              <a:rPr lang="en-US" dirty="0" err="1"/>
              <a:t>Kanemitsu</a:t>
            </a:r>
            <a:r>
              <a:rPr lang="en-US" dirty="0"/>
              <a:t> Y. Free carrier</a:t>
            </a:r>
            <a:r>
              <a:rPr lang="ru-RU" dirty="0"/>
              <a:t> </a:t>
            </a:r>
            <a:r>
              <a:rPr lang="en-US" dirty="0"/>
              <a:t>radiative recombination and photon recycling in</a:t>
            </a:r>
          </a:p>
          <a:p>
            <a:r>
              <a:rPr lang="en-US" dirty="0"/>
              <a:t>lead halide perovskite solar cell materials. Bull</a:t>
            </a:r>
            <a:r>
              <a:rPr lang="ru-RU" dirty="0"/>
              <a:t> </a:t>
            </a:r>
            <a:r>
              <a:rPr lang="en-US" dirty="0"/>
              <a:t>Chem Soc </a:t>
            </a:r>
            <a:r>
              <a:rPr lang="en-US" dirty="0" err="1"/>
              <a:t>Jpn</a:t>
            </a:r>
            <a:r>
              <a:rPr lang="en-US" dirty="0"/>
              <a:t>. 2017;90:1129–1140.</a:t>
            </a:r>
            <a:endParaRPr lang="ru-RU" dirty="0"/>
          </a:p>
          <a:p>
            <a:endParaRPr lang="ru-RU" dirty="0"/>
          </a:p>
        </p:txBody>
      </p:sp>
      <p:sp>
        <p:nvSpPr>
          <p:cNvPr id="10" name="TextBox 9">
            <a:extLst>
              <a:ext uri="{FF2B5EF4-FFF2-40B4-BE49-F238E27FC236}">
                <a16:creationId xmlns:a16="http://schemas.microsoft.com/office/drawing/2014/main" id="{F643486B-67E2-449C-A085-8EEC17D5974E}"/>
              </a:ext>
            </a:extLst>
          </p:cNvPr>
          <p:cNvSpPr txBox="1"/>
          <p:nvPr/>
        </p:nvSpPr>
        <p:spPr>
          <a:xfrm>
            <a:off x="263352" y="2708920"/>
            <a:ext cx="11809312" cy="3970318"/>
          </a:xfrm>
          <a:prstGeom prst="rect">
            <a:avLst/>
          </a:prstGeom>
          <a:noFill/>
        </p:spPr>
        <p:txBody>
          <a:bodyPr wrap="square">
            <a:spAutoFit/>
          </a:bodyPr>
          <a:lstStyle/>
          <a:p>
            <a:r>
              <a:rPr lang="ru-RU" dirty="0"/>
              <a:t>38.</a:t>
            </a:r>
            <a:r>
              <a:rPr lang="en-US" dirty="0"/>
              <a:t> </a:t>
            </a:r>
            <a:r>
              <a:rPr lang="en-US" dirty="0" err="1"/>
              <a:t>Stauss</a:t>
            </a:r>
            <a:r>
              <a:rPr lang="en-US" dirty="0"/>
              <a:t> S, </a:t>
            </a:r>
            <a:r>
              <a:rPr lang="en-US" dirty="0" err="1"/>
              <a:t>Honma</a:t>
            </a:r>
            <a:r>
              <a:rPr lang="en-US" dirty="0"/>
              <a:t> I. Biocompatible batteries-materials</a:t>
            </a:r>
            <a:r>
              <a:rPr lang="ru-RU" dirty="0"/>
              <a:t> </a:t>
            </a:r>
            <a:r>
              <a:rPr lang="en-US" dirty="0"/>
              <a:t>and chemistry, fabrication, applications, and future</a:t>
            </a:r>
          </a:p>
          <a:p>
            <a:r>
              <a:rPr lang="en-US" dirty="0"/>
              <a:t>prospects. Bull Chem Soc </a:t>
            </a:r>
            <a:r>
              <a:rPr lang="en-US" dirty="0" err="1"/>
              <a:t>Jpn</a:t>
            </a:r>
            <a:r>
              <a:rPr lang="en-US" dirty="0"/>
              <a:t>. 2018;91:492–505.</a:t>
            </a:r>
          </a:p>
          <a:p>
            <a:r>
              <a:rPr lang="ru-RU" dirty="0"/>
              <a:t>39.</a:t>
            </a:r>
            <a:r>
              <a:rPr lang="en-US" dirty="0"/>
              <a:t> </a:t>
            </a:r>
            <a:r>
              <a:rPr lang="en-US" dirty="0" err="1"/>
              <a:t>Miyasaka</a:t>
            </a:r>
            <a:r>
              <a:rPr lang="en-US" dirty="0"/>
              <a:t> T. Lead halide perovskites in thin film</a:t>
            </a:r>
            <a:r>
              <a:rPr lang="ru-RU" dirty="0"/>
              <a:t> </a:t>
            </a:r>
            <a:r>
              <a:rPr lang="en-US" dirty="0"/>
              <a:t>photovoltaics: background and perspectives. Bull</a:t>
            </a:r>
            <a:r>
              <a:rPr lang="ru-RU" dirty="0"/>
              <a:t> </a:t>
            </a:r>
            <a:r>
              <a:rPr lang="en-US" dirty="0"/>
              <a:t>Chem Soc </a:t>
            </a:r>
            <a:r>
              <a:rPr lang="en-US" dirty="0" err="1"/>
              <a:t>Jpn</a:t>
            </a:r>
            <a:r>
              <a:rPr lang="en-US" dirty="0"/>
              <a:t>. 2018;91:1058–1068.</a:t>
            </a:r>
          </a:p>
          <a:p>
            <a:r>
              <a:rPr lang="ru-RU" dirty="0"/>
              <a:t>40.</a:t>
            </a:r>
            <a:r>
              <a:rPr lang="en-US" dirty="0"/>
              <a:t> Ji Q, </a:t>
            </a:r>
            <a:r>
              <a:rPr lang="en-US" dirty="0" err="1"/>
              <a:t>Honma</a:t>
            </a:r>
            <a:r>
              <a:rPr lang="en-US" dirty="0"/>
              <a:t> I, </a:t>
            </a:r>
            <a:r>
              <a:rPr lang="en-US" dirty="0" err="1"/>
              <a:t>Paek</a:t>
            </a:r>
            <a:r>
              <a:rPr lang="en-US" dirty="0"/>
              <a:t> S-M, et al. Layer-by-layer films</a:t>
            </a:r>
            <a:r>
              <a:rPr lang="ru-RU" dirty="0"/>
              <a:t> </a:t>
            </a:r>
            <a:r>
              <a:rPr lang="en-US" dirty="0"/>
              <a:t>of graphene and ionic liquid for highly selective gas</a:t>
            </a:r>
          </a:p>
          <a:p>
            <a:r>
              <a:rPr lang="en-US" dirty="0"/>
              <a:t>sensing. </a:t>
            </a:r>
            <a:r>
              <a:rPr lang="en-US" dirty="0" err="1"/>
              <a:t>Angew</a:t>
            </a:r>
            <a:r>
              <a:rPr lang="en-US" dirty="0"/>
              <a:t> Chem Int Ed. 2010;49:9737–9739.</a:t>
            </a:r>
          </a:p>
          <a:p>
            <a:r>
              <a:rPr lang="ru-RU" dirty="0"/>
              <a:t>41.</a:t>
            </a:r>
            <a:r>
              <a:rPr lang="en-US" dirty="0"/>
              <a:t> Mao ZF, Liu JB, Kang TS, et al. An </a:t>
            </a:r>
            <a:r>
              <a:rPr lang="en-US" dirty="0" err="1"/>
              <a:t>Ir</a:t>
            </a:r>
            <a:r>
              <a:rPr lang="en-US" dirty="0"/>
              <a:t>(III) complex</a:t>
            </a:r>
            <a:r>
              <a:rPr lang="ru-RU" dirty="0"/>
              <a:t> </a:t>
            </a:r>
            <a:r>
              <a:rPr lang="en-US" dirty="0" err="1"/>
              <a:t>chemosensor</a:t>
            </a:r>
            <a:r>
              <a:rPr lang="en-US" dirty="0"/>
              <a:t> for the detection of thiols. Sci Technol</a:t>
            </a:r>
            <a:r>
              <a:rPr lang="ru-RU" dirty="0"/>
              <a:t> </a:t>
            </a:r>
            <a:r>
              <a:rPr lang="en-US" dirty="0"/>
              <a:t>Adv Mater. 2016;17:109–114.</a:t>
            </a:r>
          </a:p>
          <a:p>
            <a:r>
              <a:rPr lang="ru-RU" dirty="0"/>
              <a:t>42.</a:t>
            </a:r>
            <a:r>
              <a:rPr lang="en-US" dirty="0"/>
              <a:t> Akamatsu M, Komatsu H, Matsuda A, et al. Visual</a:t>
            </a:r>
            <a:r>
              <a:rPr lang="ru-RU" dirty="0"/>
              <a:t> </a:t>
            </a:r>
            <a:r>
              <a:rPr lang="en-US" dirty="0"/>
              <a:t>detection of cesium ions in domestic water supply or</a:t>
            </a:r>
          </a:p>
          <a:p>
            <a:r>
              <a:rPr lang="en-US" dirty="0"/>
              <a:t>seawater using a nano-</a:t>
            </a:r>
            <a:r>
              <a:rPr lang="en-US" dirty="0" err="1"/>
              <a:t>optode</a:t>
            </a:r>
            <a:r>
              <a:rPr lang="en-US" dirty="0"/>
              <a:t>. Bull Chem Soc </a:t>
            </a:r>
            <a:r>
              <a:rPr lang="en-US" dirty="0" err="1"/>
              <a:t>Jpn</a:t>
            </a:r>
            <a:r>
              <a:rPr lang="en-US" dirty="0"/>
              <a:t>.</a:t>
            </a:r>
            <a:r>
              <a:rPr lang="ru-RU" dirty="0"/>
              <a:t> </a:t>
            </a:r>
            <a:r>
              <a:rPr lang="en-US" dirty="0"/>
              <a:t>2017;90:678–683.</a:t>
            </a:r>
          </a:p>
          <a:p>
            <a:r>
              <a:rPr lang="ru-RU" dirty="0"/>
              <a:t>43.</a:t>
            </a:r>
            <a:r>
              <a:rPr lang="en-US" dirty="0"/>
              <a:t> Wang Y, </a:t>
            </a:r>
            <a:r>
              <a:rPr lang="en-US" dirty="0" err="1"/>
              <a:t>Michinobu</a:t>
            </a:r>
            <a:r>
              <a:rPr lang="en-US" dirty="0"/>
              <a:t> T. Polymeric </a:t>
            </a:r>
            <a:r>
              <a:rPr lang="en-US" dirty="0" err="1"/>
              <a:t>chemosensors</a:t>
            </a:r>
            <a:r>
              <a:rPr lang="en-US" dirty="0"/>
              <a:t>: a</a:t>
            </a:r>
            <a:r>
              <a:rPr lang="ru-RU" dirty="0"/>
              <a:t> </a:t>
            </a:r>
            <a:r>
              <a:rPr lang="en-US" dirty="0"/>
              <a:t>conventional platform with new click chemistry. Bull</a:t>
            </a:r>
          </a:p>
          <a:p>
            <a:r>
              <a:rPr lang="en-US" dirty="0"/>
              <a:t>Chem Soc </a:t>
            </a:r>
            <a:r>
              <a:rPr lang="en-US" dirty="0" err="1"/>
              <a:t>Jpn</a:t>
            </a:r>
            <a:r>
              <a:rPr lang="en-US" dirty="0"/>
              <a:t>. 2017;90:1388–1400.</a:t>
            </a:r>
          </a:p>
          <a:p>
            <a:r>
              <a:rPr lang="ru-RU" dirty="0"/>
              <a:t>44.</a:t>
            </a:r>
            <a:r>
              <a:rPr lang="en-US" dirty="0"/>
              <a:t> </a:t>
            </a:r>
            <a:r>
              <a:rPr lang="en-US" dirty="0" err="1"/>
              <a:t>Torad</a:t>
            </a:r>
            <a:r>
              <a:rPr lang="en-US" dirty="0"/>
              <a:t> NL, Hu M, Ishihara S, et al. Direct synthesis of</a:t>
            </a:r>
            <a:r>
              <a:rPr lang="ru-RU" dirty="0"/>
              <a:t> </a:t>
            </a:r>
            <a:r>
              <a:rPr lang="en-US" dirty="0"/>
              <a:t>MOF-derived </a:t>
            </a:r>
            <a:r>
              <a:rPr lang="en-US" dirty="0" err="1"/>
              <a:t>nanoporous</a:t>
            </a:r>
            <a:r>
              <a:rPr lang="en-US" dirty="0"/>
              <a:t> carbon with magnetic Co</a:t>
            </a:r>
          </a:p>
          <a:p>
            <a:r>
              <a:rPr lang="en-US" dirty="0"/>
              <a:t>nanoparticles toward efficient water treatment.</a:t>
            </a:r>
            <a:r>
              <a:rPr lang="ru-RU" dirty="0"/>
              <a:t> </a:t>
            </a:r>
            <a:r>
              <a:rPr lang="en-US" dirty="0"/>
              <a:t>Small. 2014;10:2096–2107.</a:t>
            </a:r>
            <a:endParaRPr lang="ru-RU" dirty="0"/>
          </a:p>
        </p:txBody>
      </p:sp>
    </p:spTree>
    <p:extLst>
      <p:ext uri="{BB962C8B-B14F-4D97-AF65-F5344CB8AC3E}">
        <p14:creationId xmlns:p14="http://schemas.microsoft.com/office/powerpoint/2010/main" val="427949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5FD2D3-0C6C-479E-B4EF-85EB5E9D7DD9}"/>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3AD11338-393C-4E0E-A6C0-06BBB13602E2}"/>
              </a:ext>
            </a:extLst>
          </p:cNvPr>
          <p:cNvSpPr txBox="1"/>
          <p:nvPr/>
        </p:nvSpPr>
        <p:spPr>
          <a:xfrm>
            <a:off x="335360" y="1533694"/>
            <a:ext cx="11737304" cy="5355312"/>
          </a:xfrm>
          <a:prstGeom prst="rect">
            <a:avLst/>
          </a:prstGeom>
          <a:noFill/>
        </p:spPr>
        <p:txBody>
          <a:bodyPr wrap="square">
            <a:spAutoFit/>
          </a:bodyPr>
          <a:lstStyle/>
          <a:p>
            <a:pPr algn="l"/>
            <a:r>
              <a:rPr lang="ru-RU" dirty="0">
                <a:solidFill>
                  <a:srgbClr val="000000"/>
                </a:solidFill>
              </a:rPr>
              <a:t>45.</a:t>
            </a:r>
            <a:r>
              <a:rPr lang="en-US" sz="1800" b="0" i="0" u="none" strike="noStrike" baseline="0" dirty="0">
                <a:solidFill>
                  <a:srgbClr val="000000"/>
                </a:solidFill>
              </a:rPr>
              <a:t> Ong WJ, Tan LL, Ng YH, et al. Graphitic carbon</a:t>
            </a:r>
            <a:r>
              <a:rPr lang="ru-RU" sz="1800" b="0" i="0" u="none" strike="noStrike" baseline="0" dirty="0">
                <a:solidFill>
                  <a:srgbClr val="000000"/>
                </a:solidFill>
              </a:rPr>
              <a:t> </a:t>
            </a:r>
            <a:r>
              <a:rPr lang="en-US" sz="1800" b="0" i="0" u="none" strike="noStrike" baseline="0" dirty="0">
                <a:solidFill>
                  <a:srgbClr val="000000"/>
                </a:solidFill>
              </a:rPr>
              <a:t>nitride (g-C</a:t>
            </a:r>
            <a:r>
              <a:rPr lang="en-US" sz="800" b="0" i="0" u="none" strike="noStrike" baseline="0" dirty="0">
                <a:solidFill>
                  <a:srgbClr val="000000"/>
                </a:solidFill>
              </a:rPr>
              <a:t>3</a:t>
            </a:r>
            <a:r>
              <a:rPr lang="en-US" sz="1800" b="0" i="0" u="none" strike="noStrike" baseline="0" dirty="0">
                <a:solidFill>
                  <a:srgbClr val="000000"/>
                </a:solidFill>
              </a:rPr>
              <a:t>N</a:t>
            </a:r>
            <a:r>
              <a:rPr lang="en-US" sz="800" b="0" i="0" u="none" strike="noStrike" baseline="0" dirty="0">
                <a:solidFill>
                  <a:srgbClr val="000000"/>
                </a:solidFill>
              </a:rPr>
              <a:t>4</a:t>
            </a:r>
            <a:r>
              <a:rPr lang="en-US" sz="1800" b="0" i="0" u="none" strike="noStrike" baseline="0" dirty="0">
                <a:solidFill>
                  <a:srgbClr val="000000"/>
                </a:solidFill>
              </a:rPr>
              <a:t>)-based photocatalysts for artificial</a:t>
            </a:r>
          </a:p>
          <a:p>
            <a:pPr algn="l"/>
            <a:r>
              <a:rPr lang="en-US" sz="1800" b="0" i="0" u="none" strike="noStrike" baseline="0" dirty="0">
                <a:solidFill>
                  <a:srgbClr val="000000"/>
                </a:solidFill>
              </a:rPr>
              <a:t>photosynthesis and environmental remediation: are</a:t>
            </a:r>
            <a:r>
              <a:rPr lang="ru-RU" sz="1800" b="0" i="0" u="none" strike="noStrike" baseline="0" dirty="0">
                <a:solidFill>
                  <a:srgbClr val="000000"/>
                </a:solidFill>
              </a:rPr>
              <a:t> </a:t>
            </a:r>
            <a:r>
              <a:rPr lang="en-US" sz="1800" b="0" i="0" u="none" strike="noStrike" baseline="0" dirty="0">
                <a:solidFill>
                  <a:srgbClr val="000000"/>
                </a:solidFill>
              </a:rPr>
              <a:t>we a step closer to achieving sustainability? Chem</a:t>
            </a:r>
          </a:p>
          <a:p>
            <a:pPr algn="l"/>
            <a:r>
              <a:rPr lang="en-US" sz="1800" b="0" i="0" u="none" strike="noStrike" baseline="0" dirty="0">
                <a:solidFill>
                  <a:srgbClr val="000000"/>
                </a:solidFill>
              </a:rPr>
              <a:t>Rev. </a:t>
            </a:r>
            <a:r>
              <a:rPr lang="en-US" sz="1800" b="0" i="0" u="none" strike="noStrike" baseline="0" dirty="0">
                <a:solidFill>
                  <a:srgbClr val="000080"/>
                </a:solidFill>
              </a:rPr>
              <a:t>2016</a:t>
            </a:r>
            <a:r>
              <a:rPr lang="en-US" sz="1800" b="0" i="0" u="none" strike="noStrike" baseline="0" dirty="0">
                <a:solidFill>
                  <a:srgbClr val="000000"/>
                </a:solidFill>
              </a:rPr>
              <a:t>;116:7159–7329.</a:t>
            </a:r>
          </a:p>
          <a:p>
            <a:pPr algn="l"/>
            <a:r>
              <a:rPr lang="ru-RU" dirty="0">
                <a:solidFill>
                  <a:srgbClr val="000000"/>
                </a:solidFill>
              </a:rPr>
              <a:t>46.</a:t>
            </a:r>
            <a:r>
              <a:rPr lang="en-US" sz="1800" b="0" i="0" u="none" strike="noStrike" baseline="0" dirty="0">
                <a:solidFill>
                  <a:srgbClr val="000000"/>
                </a:solidFill>
              </a:rPr>
              <a:t> Ge MZ, Cao CY, Huang JY, et al. A review of </a:t>
            </a:r>
            <a:r>
              <a:rPr lang="en-US" sz="1800" b="0" i="0" u="none" strike="noStrike" baseline="0" dirty="0" err="1">
                <a:solidFill>
                  <a:srgbClr val="000000"/>
                </a:solidFill>
              </a:rPr>
              <a:t>onedimensional</a:t>
            </a:r>
            <a:r>
              <a:rPr lang="ru-RU" sz="1800" b="0" i="0" u="none" strike="noStrike" baseline="0" dirty="0">
                <a:solidFill>
                  <a:srgbClr val="000000"/>
                </a:solidFill>
              </a:rPr>
              <a:t> </a:t>
            </a:r>
            <a:r>
              <a:rPr lang="en-US" sz="1800" b="0" i="0" u="none" strike="noStrike" baseline="0" dirty="0">
                <a:solidFill>
                  <a:srgbClr val="000000"/>
                </a:solidFill>
              </a:rPr>
              <a:t>TiO</a:t>
            </a:r>
            <a:r>
              <a:rPr lang="en-US" sz="800" b="0" i="0" u="none" strike="noStrike" baseline="0" dirty="0">
                <a:solidFill>
                  <a:srgbClr val="000000"/>
                </a:solidFill>
              </a:rPr>
              <a:t>2 </a:t>
            </a:r>
            <a:r>
              <a:rPr lang="en-US" sz="1800" b="0" i="0" u="none" strike="noStrike" baseline="0" dirty="0">
                <a:solidFill>
                  <a:srgbClr val="000000"/>
                </a:solidFill>
              </a:rPr>
              <a:t>nanostructured materials for</a:t>
            </a:r>
          </a:p>
          <a:p>
            <a:pPr algn="l"/>
            <a:r>
              <a:rPr lang="en-US" sz="1800" b="0" i="0" u="none" strike="noStrike" baseline="0" dirty="0">
                <a:solidFill>
                  <a:srgbClr val="000000"/>
                </a:solidFill>
              </a:rPr>
              <a:t>environmental and energy applications. J Mater</a:t>
            </a:r>
            <a:r>
              <a:rPr lang="ru-RU" sz="1800" b="0" i="0" u="none" strike="noStrike" baseline="0" dirty="0">
                <a:solidFill>
                  <a:srgbClr val="000000"/>
                </a:solidFill>
              </a:rPr>
              <a:t> </a:t>
            </a:r>
            <a:r>
              <a:rPr lang="en-US" sz="1800" b="0" i="0" u="none" strike="noStrike" baseline="0" dirty="0">
                <a:solidFill>
                  <a:srgbClr val="000000"/>
                </a:solidFill>
              </a:rPr>
              <a:t>Chem A. </a:t>
            </a:r>
            <a:r>
              <a:rPr lang="en-US" sz="1800" b="0" i="0" u="none" strike="noStrike" baseline="0" dirty="0">
                <a:solidFill>
                  <a:srgbClr val="000080"/>
                </a:solidFill>
              </a:rPr>
              <a:t>2016</a:t>
            </a:r>
            <a:r>
              <a:rPr lang="en-US" sz="1800" b="0" i="0" u="none" strike="noStrike" baseline="0" dirty="0">
                <a:solidFill>
                  <a:srgbClr val="000000"/>
                </a:solidFill>
              </a:rPr>
              <a:t>;4:6772–6801.</a:t>
            </a:r>
          </a:p>
          <a:p>
            <a:pPr algn="l"/>
            <a:r>
              <a:rPr lang="ru-RU" dirty="0">
                <a:solidFill>
                  <a:srgbClr val="000000"/>
                </a:solidFill>
              </a:rPr>
              <a:t>47.</a:t>
            </a:r>
            <a:r>
              <a:rPr lang="da-DK" sz="1800" b="0" i="0" u="none" strike="noStrike" baseline="0" dirty="0">
                <a:solidFill>
                  <a:srgbClr val="000000"/>
                </a:solidFill>
              </a:rPr>
              <a:t> Ji Q, Qiao X, Liu X, et al. Enhanced adsorption</a:t>
            </a:r>
            <a:r>
              <a:rPr lang="ru-RU" sz="1800" b="0" i="0" u="none" strike="noStrike" baseline="0" dirty="0">
                <a:solidFill>
                  <a:srgbClr val="000000"/>
                </a:solidFill>
              </a:rPr>
              <a:t> </a:t>
            </a:r>
            <a:r>
              <a:rPr lang="en-US" sz="1800" b="0" i="0" u="none" strike="noStrike" baseline="0" dirty="0">
                <a:solidFill>
                  <a:srgbClr val="000000"/>
                </a:solidFill>
              </a:rPr>
              <a:t>selectivity of aromatic vapors in carbon capsule</a:t>
            </a:r>
          </a:p>
          <a:p>
            <a:pPr algn="l"/>
            <a:r>
              <a:rPr lang="en-US" sz="1800" b="0" i="0" u="none" strike="noStrike" baseline="0" dirty="0">
                <a:solidFill>
                  <a:srgbClr val="000000"/>
                </a:solidFill>
              </a:rPr>
              <a:t>film by control of surface surfactants on carbon</a:t>
            </a:r>
            <a:r>
              <a:rPr lang="ru-RU" sz="1800" b="0" i="0" u="none" strike="noStrike" baseline="0" dirty="0">
                <a:solidFill>
                  <a:srgbClr val="000000"/>
                </a:solidFill>
              </a:rPr>
              <a:t> </a:t>
            </a:r>
            <a:r>
              <a:rPr lang="en-US" sz="1800" b="0" i="0" u="none" strike="noStrike" baseline="0" dirty="0">
                <a:solidFill>
                  <a:srgbClr val="000000"/>
                </a:solidFill>
              </a:rPr>
              <a:t>capsule.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2018</a:t>
            </a:r>
            <a:r>
              <a:rPr lang="en-US" sz="1800" b="0" i="0" u="none" strike="noStrike" baseline="0" dirty="0">
                <a:solidFill>
                  <a:srgbClr val="000000"/>
                </a:solidFill>
              </a:rPr>
              <a:t>;91:391–397.</a:t>
            </a:r>
          </a:p>
          <a:p>
            <a:pPr algn="l"/>
            <a:r>
              <a:rPr lang="ru-RU" dirty="0">
                <a:solidFill>
                  <a:srgbClr val="000000"/>
                </a:solidFill>
              </a:rPr>
              <a:t>48.</a:t>
            </a:r>
            <a:r>
              <a:rPr lang="en-US" sz="1800" b="0" i="0" u="none" strike="noStrike" baseline="0" dirty="0">
                <a:solidFill>
                  <a:srgbClr val="000000"/>
                </a:solidFill>
              </a:rPr>
              <a:t> Ishihara K, Chen WX, Liu YH, et al. </a:t>
            </a:r>
            <a:r>
              <a:rPr lang="en-US" sz="1800" b="0" i="0" u="none" strike="noStrike" baseline="0" dirty="0" err="1">
                <a:solidFill>
                  <a:srgbClr val="000000"/>
                </a:solidFill>
              </a:rPr>
              <a:t>Cytocompatible</a:t>
            </a:r>
            <a:r>
              <a:rPr lang="ru-RU" sz="1800" b="0" i="0" u="none" strike="noStrike" baseline="0" dirty="0">
                <a:solidFill>
                  <a:srgbClr val="000000"/>
                </a:solidFill>
              </a:rPr>
              <a:t> </a:t>
            </a:r>
            <a:r>
              <a:rPr lang="en-US" sz="1800" b="0" i="0" u="none" strike="noStrike" baseline="0" dirty="0">
                <a:solidFill>
                  <a:srgbClr val="000000"/>
                </a:solidFill>
              </a:rPr>
              <a:t>and multifunctional polymeric nanoparticles for</a:t>
            </a:r>
          </a:p>
          <a:p>
            <a:pPr algn="l"/>
            <a:r>
              <a:rPr lang="en-US" sz="1800" b="0" i="0" u="none" strike="noStrike" baseline="0" dirty="0">
                <a:solidFill>
                  <a:srgbClr val="000000"/>
                </a:solidFill>
              </a:rPr>
              <a:t>transportation of bioactive molecules into and within</a:t>
            </a:r>
            <a:r>
              <a:rPr lang="ru-RU" sz="1800" b="0" i="0" u="none" strike="noStrike" baseline="0" dirty="0">
                <a:solidFill>
                  <a:srgbClr val="000000"/>
                </a:solidFill>
              </a:rPr>
              <a:t> </a:t>
            </a:r>
            <a:r>
              <a:rPr lang="en-US" sz="1800" b="0" i="0" u="none" strike="noStrike" baseline="0" dirty="0">
                <a:solidFill>
                  <a:srgbClr val="000000"/>
                </a:solidFill>
              </a:rPr>
              <a:t>cells. Sci Technol Adv Mater. </a:t>
            </a:r>
            <a:r>
              <a:rPr lang="en-US" sz="1800" b="0" i="0" u="none" strike="noStrike" baseline="0" dirty="0">
                <a:solidFill>
                  <a:srgbClr val="000080"/>
                </a:solidFill>
              </a:rPr>
              <a:t>2016</a:t>
            </a:r>
            <a:r>
              <a:rPr lang="en-US" sz="1800" b="0" i="0" u="none" strike="noStrike" baseline="0" dirty="0">
                <a:solidFill>
                  <a:srgbClr val="000000"/>
                </a:solidFill>
              </a:rPr>
              <a:t>;17:300–312.</a:t>
            </a:r>
          </a:p>
          <a:p>
            <a:pPr algn="l"/>
            <a:r>
              <a:rPr lang="ru-RU" dirty="0">
                <a:solidFill>
                  <a:srgbClr val="000000"/>
                </a:solidFill>
              </a:rPr>
              <a:t>49.</a:t>
            </a:r>
            <a:r>
              <a:rPr lang="en-US" sz="1800" b="0" i="0" u="none" strike="noStrike" baseline="0" dirty="0">
                <a:solidFill>
                  <a:srgbClr val="000000"/>
                </a:solidFill>
              </a:rPr>
              <a:t> Tamura A, Nishida K, </a:t>
            </a:r>
            <a:r>
              <a:rPr lang="en-US" sz="1800" b="0" i="0" u="none" strike="noStrike" baseline="0" dirty="0" err="1">
                <a:solidFill>
                  <a:srgbClr val="000000"/>
                </a:solidFill>
              </a:rPr>
              <a:t>Yui</a:t>
            </a:r>
            <a:r>
              <a:rPr lang="en-US" sz="1800" b="0" i="0" u="none" strike="noStrike" baseline="0" dirty="0">
                <a:solidFill>
                  <a:srgbClr val="000000"/>
                </a:solidFill>
              </a:rPr>
              <a:t> N. Lysosomal pH-inducible</a:t>
            </a:r>
            <a:r>
              <a:rPr lang="ru-RU" sz="1800" b="0" i="0" u="none" strike="noStrike" baseline="0" dirty="0">
                <a:solidFill>
                  <a:srgbClr val="000000"/>
                </a:solidFill>
              </a:rPr>
              <a:t> </a:t>
            </a:r>
            <a:r>
              <a:rPr lang="en-US" sz="1800" b="0" i="0" u="none" strike="noStrike" baseline="0" dirty="0">
                <a:solidFill>
                  <a:srgbClr val="000000"/>
                </a:solidFill>
              </a:rPr>
              <a:t>supramolecular dissociation of </a:t>
            </a:r>
            <a:r>
              <a:rPr lang="en-US" sz="1800" b="0" i="0" u="none" strike="noStrike" baseline="0" dirty="0" err="1">
                <a:solidFill>
                  <a:srgbClr val="000000"/>
                </a:solidFill>
              </a:rPr>
              <a:t>polyrotaxanes</a:t>
            </a:r>
            <a:r>
              <a:rPr lang="en-US" sz="1800" b="0" i="0" u="none" strike="noStrike" baseline="0" dirty="0">
                <a:solidFill>
                  <a:srgbClr val="000000"/>
                </a:solidFill>
              </a:rPr>
              <a:t> possessing</a:t>
            </a:r>
          </a:p>
          <a:p>
            <a:pPr algn="l"/>
            <a:r>
              <a:rPr lang="en-US" sz="1800" b="0" i="0" u="none" strike="noStrike" baseline="0" dirty="0">
                <a:solidFill>
                  <a:srgbClr val="000000"/>
                </a:solidFill>
              </a:rPr>
              <a:t>acid-labile N-triphenylmethyl end groups and</a:t>
            </a:r>
            <a:r>
              <a:rPr lang="ru-RU" sz="1800" b="0" i="0" u="none" strike="noStrike" baseline="0" dirty="0">
                <a:solidFill>
                  <a:srgbClr val="000000"/>
                </a:solidFill>
              </a:rPr>
              <a:t> </a:t>
            </a:r>
            <a:r>
              <a:rPr lang="en-US" sz="1800" b="0" i="0" u="none" strike="noStrike" baseline="0" dirty="0">
                <a:solidFill>
                  <a:srgbClr val="000000"/>
                </a:solidFill>
              </a:rPr>
              <a:t>their therapeutic potential for Niemann-Pick type C</a:t>
            </a:r>
            <a:r>
              <a:rPr lang="ru-RU" sz="1800" b="0" i="0" u="none" strike="noStrike" baseline="0" dirty="0">
                <a:solidFill>
                  <a:srgbClr val="000000"/>
                </a:solidFill>
              </a:rPr>
              <a:t> </a:t>
            </a:r>
            <a:r>
              <a:rPr lang="en-US" sz="1800" b="0" i="0" u="none" strike="noStrike" baseline="0" dirty="0">
                <a:solidFill>
                  <a:srgbClr val="000000"/>
                </a:solidFill>
              </a:rPr>
              <a:t>disease. Sci Technol Adv Mater. </a:t>
            </a:r>
            <a:r>
              <a:rPr lang="en-US" sz="1800" b="0" i="0" u="none" strike="noStrike" baseline="0" dirty="0">
                <a:solidFill>
                  <a:srgbClr val="000080"/>
                </a:solidFill>
              </a:rPr>
              <a:t>2016</a:t>
            </a:r>
            <a:r>
              <a:rPr lang="en-US" sz="1800" b="0" i="0" u="none" strike="noStrike" baseline="0" dirty="0">
                <a:solidFill>
                  <a:srgbClr val="000000"/>
                </a:solidFill>
              </a:rPr>
              <a:t>;17:361–374.</a:t>
            </a:r>
          </a:p>
          <a:p>
            <a:pPr algn="l"/>
            <a:r>
              <a:rPr lang="ru-RU" dirty="0">
                <a:solidFill>
                  <a:srgbClr val="000000"/>
                </a:solidFill>
              </a:rPr>
              <a:t>50.</a:t>
            </a:r>
            <a:r>
              <a:rPr lang="en-US" sz="1800" b="0" i="0" u="none" strike="noStrike" baseline="0" dirty="0">
                <a:solidFill>
                  <a:srgbClr val="000000"/>
                </a:solidFill>
              </a:rPr>
              <a:t> </a:t>
            </a:r>
            <a:r>
              <a:rPr lang="en-US" sz="1800" b="0" i="0" u="none" strike="noStrike" baseline="0" dirty="0" err="1">
                <a:solidFill>
                  <a:srgbClr val="000000"/>
                </a:solidFill>
              </a:rPr>
              <a:t>Kiguchi</a:t>
            </a:r>
            <a:r>
              <a:rPr lang="en-US" sz="1800" b="0" i="0" u="none" strike="noStrike" baseline="0" dirty="0">
                <a:solidFill>
                  <a:srgbClr val="000000"/>
                </a:solidFill>
              </a:rPr>
              <a:t> M, </a:t>
            </a:r>
            <a:r>
              <a:rPr lang="en-US" sz="1800" b="0" i="0" u="none" strike="noStrike" baseline="0" dirty="0" err="1">
                <a:solidFill>
                  <a:srgbClr val="000000"/>
                </a:solidFill>
              </a:rPr>
              <a:t>Fujii</a:t>
            </a:r>
            <a:r>
              <a:rPr lang="en-US" sz="1800" b="0" i="0" u="none" strike="noStrike" baseline="0" dirty="0">
                <a:solidFill>
                  <a:srgbClr val="000000"/>
                </a:solidFill>
              </a:rPr>
              <a:t> S. Governing the metal-molecule</a:t>
            </a:r>
            <a:r>
              <a:rPr lang="ru-RU" sz="1800" b="0" i="0" u="none" strike="noStrike" baseline="0" dirty="0">
                <a:solidFill>
                  <a:srgbClr val="000000"/>
                </a:solidFill>
              </a:rPr>
              <a:t> </a:t>
            </a:r>
            <a:r>
              <a:rPr lang="en-US" sz="1800" b="0" i="0" u="none" strike="noStrike" baseline="0" dirty="0">
                <a:solidFill>
                  <a:srgbClr val="000000"/>
                </a:solidFill>
              </a:rPr>
              <a:t>interface: towards new functionality in single-molecule</a:t>
            </a:r>
          </a:p>
          <a:p>
            <a:pPr algn="l"/>
            <a:r>
              <a:rPr lang="en-US" sz="1800" b="0" i="0" u="none" strike="noStrike" baseline="0" dirty="0">
                <a:solidFill>
                  <a:srgbClr val="000000"/>
                </a:solidFill>
              </a:rPr>
              <a:t>junctions.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2017</a:t>
            </a:r>
            <a:r>
              <a:rPr lang="en-US" sz="1800" b="0" i="0" u="none" strike="noStrike" baseline="0" dirty="0">
                <a:solidFill>
                  <a:srgbClr val="000000"/>
                </a:solidFill>
              </a:rPr>
              <a:t>;90:1–11.</a:t>
            </a:r>
          </a:p>
          <a:p>
            <a:pPr algn="l"/>
            <a:r>
              <a:rPr lang="ru-RU" dirty="0">
                <a:solidFill>
                  <a:srgbClr val="000000"/>
                </a:solidFill>
              </a:rPr>
              <a:t>51.</a:t>
            </a:r>
            <a:r>
              <a:rPr lang="en-US" sz="1800" b="0" i="0" u="none" strike="noStrike" baseline="0" dirty="0">
                <a:solidFill>
                  <a:srgbClr val="000000"/>
                </a:solidFill>
              </a:rPr>
              <a:t> Hsieh F-Y, Shrestha LK, </a:t>
            </a:r>
            <a:r>
              <a:rPr lang="en-US" sz="1800" b="0" i="0" u="none" strike="noStrike" baseline="0" dirty="0" err="1">
                <a:solidFill>
                  <a:srgbClr val="000000"/>
                </a:solidFill>
              </a:rPr>
              <a:t>Ariga</a:t>
            </a:r>
            <a:r>
              <a:rPr lang="en-US" sz="1800" b="0" i="0" u="none" strike="noStrike" baseline="0" dirty="0">
                <a:solidFill>
                  <a:srgbClr val="000000"/>
                </a:solidFill>
              </a:rPr>
              <a:t> K, et al. Neural differentiation</a:t>
            </a:r>
            <a:r>
              <a:rPr lang="ru-RU" sz="1800" b="0" i="0" u="none" strike="noStrike" baseline="0" dirty="0">
                <a:solidFill>
                  <a:srgbClr val="000000"/>
                </a:solidFill>
              </a:rPr>
              <a:t> </a:t>
            </a:r>
            <a:r>
              <a:rPr lang="en-US" sz="1800" b="0" i="0" u="none" strike="noStrike" baseline="0" dirty="0">
                <a:solidFill>
                  <a:srgbClr val="000000"/>
                </a:solidFill>
              </a:rPr>
              <a:t>on aligned fullerene C</a:t>
            </a:r>
            <a:r>
              <a:rPr lang="en-US" sz="800" b="0" i="0" u="none" strike="noStrike" baseline="0" dirty="0">
                <a:solidFill>
                  <a:srgbClr val="000000"/>
                </a:solidFill>
              </a:rPr>
              <a:t>60 </a:t>
            </a:r>
            <a:r>
              <a:rPr lang="en-US" sz="1800" b="0" i="0" u="none" strike="noStrike" baseline="0" dirty="0" err="1">
                <a:solidFill>
                  <a:srgbClr val="000000"/>
                </a:solidFill>
              </a:rPr>
              <a:t>nanowhiskers</a:t>
            </a:r>
            <a:r>
              <a:rPr lang="en-US" sz="1800" b="0" i="0" u="none" strike="noStrike" baseline="0" dirty="0">
                <a:solidFill>
                  <a:srgbClr val="000000"/>
                </a:solidFill>
              </a:rPr>
              <a:t>.</a:t>
            </a:r>
          </a:p>
          <a:p>
            <a:pPr algn="l"/>
            <a:r>
              <a:rPr lang="en-US" sz="1800" b="0" i="0" u="none" strike="noStrike" baseline="0" dirty="0">
                <a:solidFill>
                  <a:srgbClr val="000000"/>
                </a:solidFill>
              </a:rPr>
              <a:t>Chem </a:t>
            </a:r>
            <a:r>
              <a:rPr lang="en-US" sz="1800" b="0" i="0" u="none" strike="noStrike" baseline="0" dirty="0" err="1">
                <a:solidFill>
                  <a:srgbClr val="000000"/>
                </a:solidFill>
              </a:rPr>
              <a:t>Commun</a:t>
            </a:r>
            <a:r>
              <a:rPr lang="en-US" sz="1800" b="0" i="0" u="none" strike="noStrike" baseline="0" dirty="0">
                <a:solidFill>
                  <a:srgbClr val="000000"/>
                </a:solidFill>
              </a:rPr>
              <a:t>. </a:t>
            </a:r>
            <a:r>
              <a:rPr lang="en-US" sz="1800" b="0" i="0" u="none" strike="noStrike" baseline="0" dirty="0">
                <a:solidFill>
                  <a:srgbClr val="000080"/>
                </a:solidFill>
              </a:rPr>
              <a:t>2017</a:t>
            </a:r>
            <a:r>
              <a:rPr lang="en-US" sz="1800" b="0" i="0" u="none" strike="noStrike" baseline="0" dirty="0">
                <a:solidFill>
                  <a:srgbClr val="000000"/>
                </a:solidFill>
              </a:rPr>
              <a:t>;53:11024–11027.</a:t>
            </a:r>
          </a:p>
          <a:p>
            <a:pPr algn="l"/>
            <a:r>
              <a:rPr lang="ru-RU" dirty="0">
                <a:solidFill>
                  <a:srgbClr val="000000"/>
                </a:solidFill>
              </a:rPr>
              <a:t>52.</a:t>
            </a:r>
            <a:r>
              <a:rPr lang="nb-NO" sz="1800" b="0" i="0" u="none" strike="noStrike" baseline="0" dirty="0">
                <a:solidFill>
                  <a:srgbClr val="000000"/>
                </a:solidFill>
              </a:rPr>
              <a:t> Zheng KY, Setyawati MI, Leong DT, et al.</a:t>
            </a:r>
            <a:r>
              <a:rPr lang="ru-RU" sz="1800" b="0" i="0" u="none" strike="noStrike" baseline="0" dirty="0">
                <a:solidFill>
                  <a:srgbClr val="000000"/>
                </a:solidFill>
              </a:rPr>
              <a:t> </a:t>
            </a:r>
            <a:r>
              <a:rPr lang="en-US" sz="1800" b="0" i="0" u="none" strike="noStrike" baseline="0" dirty="0">
                <a:solidFill>
                  <a:srgbClr val="000000"/>
                </a:solidFill>
              </a:rPr>
              <a:t>Antimicrobial silver nanomaterials. Coord Chem</a:t>
            </a:r>
            <a:r>
              <a:rPr lang="ru-RU" sz="1800" b="0" i="0" u="none" strike="noStrike" baseline="0" dirty="0">
                <a:solidFill>
                  <a:srgbClr val="000000"/>
                </a:solidFill>
              </a:rPr>
              <a:t> </a:t>
            </a:r>
            <a:r>
              <a:rPr lang="en-US" sz="1800" b="0" i="0" u="none" strike="noStrike" baseline="0" dirty="0">
                <a:solidFill>
                  <a:srgbClr val="000000"/>
                </a:solidFill>
              </a:rPr>
              <a:t>Rev. </a:t>
            </a:r>
            <a:r>
              <a:rPr lang="en-US" sz="1800" b="0" i="0" u="none" strike="noStrike" baseline="0" dirty="0">
                <a:solidFill>
                  <a:srgbClr val="000080"/>
                </a:solidFill>
              </a:rPr>
              <a:t>2018</a:t>
            </a:r>
            <a:r>
              <a:rPr lang="en-US" sz="1800" b="0" i="0" u="none" strike="noStrike" baseline="0" dirty="0">
                <a:solidFill>
                  <a:srgbClr val="000000"/>
                </a:solidFill>
              </a:rPr>
              <a:t>;357:1–17.</a:t>
            </a:r>
          </a:p>
          <a:p>
            <a:pPr algn="l"/>
            <a:r>
              <a:rPr lang="ru-RU" dirty="0">
                <a:solidFill>
                  <a:srgbClr val="000000"/>
                </a:solidFill>
              </a:rPr>
              <a:t>53.</a:t>
            </a:r>
            <a:r>
              <a:rPr lang="en-US" sz="1800" b="0" i="0" u="none" strike="noStrike" baseline="0" dirty="0">
                <a:solidFill>
                  <a:srgbClr val="000000"/>
                </a:solidFill>
              </a:rPr>
              <a:t> Bhattacharyya K, Mukherjee S. Fluorescent metal</a:t>
            </a:r>
            <a:r>
              <a:rPr lang="ru-RU" sz="1800" b="0" i="0" u="none" strike="noStrike" baseline="0" dirty="0">
                <a:solidFill>
                  <a:srgbClr val="000000"/>
                </a:solidFill>
              </a:rPr>
              <a:t> </a:t>
            </a:r>
            <a:r>
              <a:rPr lang="en-US" sz="1800" b="0" i="0" u="none" strike="noStrike" baseline="0" dirty="0">
                <a:solidFill>
                  <a:srgbClr val="000000"/>
                </a:solidFill>
              </a:rPr>
              <a:t>nano-clusters as next generation fluorescent probes</a:t>
            </a:r>
          </a:p>
          <a:p>
            <a:pPr algn="l"/>
            <a:r>
              <a:rPr lang="en-US" sz="1800" b="0" i="0" u="none" strike="noStrike" baseline="0" dirty="0">
                <a:solidFill>
                  <a:srgbClr val="000000"/>
                </a:solidFill>
              </a:rPr>
              <a:t>for cell imaging and drug delivery. Bull Chem Soc</a:t>
            </a:r>
            <a:r>
              <a:rPr lang="ru-RU" sz="1800" b="0" i="0" u="none" strike="noStrike" baseline="0" dirty="0">
                <a:solidFill>
                  <a:srgbClr val="000000"/>
                </a:solidFill>
              </a:rPr>
              <a:t>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2018</a:t>
            </a:r>
            <a:r>
              <a:rPr lang="en-US" sz="1800" b="0" i="0" u="none" strike="noStrike" baseline="0" dirty="0">
                <a:solidFill>
                  <a:srgbClr val="000000"/>
                </a:solidFill>
              </a:rPr>
              <a:t>;91:447–454.</a:t>
            </a:r>
            <a:endParaRPr lang="ru-RU" dirty="0"/>
          </a:p>
        </p:txBody>
      </p:sp>
    </p:spTree>
    <p:extLst>
      <p:ext uri="{BB962C8B-B14F-4D97-AF65-F5344CB8AC3E}">
        <p14:creationId xmlns:p14="http://schemas.microsoft.com/office/powerpoint/2010/main" val="29247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76AE3A-BE6F-4E5F-B40C-EF32F89D3F57}"/>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E6A4B5E6-265B-4038-979C-AB6573B40EFF}"/>
              </a:ext>
            </a:extLst>
          </p:cNvPr>
          <p:cNvSpPr txBox="1"/>
          <p:nvPr/>
        </p:nvSpPr>
        <p:spPr>
          <a:xfrm>
            <a:off x="155340" y="1556792"/>
            <a:ext cx="11881320" cy="5078313"/>
          </a:xfrm>
          <a:prstGeom prst="rect">
            <a:avLst/>
          </a:prstGeom>
          <a:noFill/>
        </p:spPr>
        <p:txBody>
          <a:bodyPr wrap="square">
            <a:spAutoFit/>
          </a:bodyPr>
          <a:lstStyle/>
          <a:p>
            <a:r>
              <a:rPr lang="ru-RU" dirty="0"/>
              <a:t>54.</a:t>
            </a:r>
            <a:r>
              <a:rPr lang="en-US" dirty="0"/>
              <a:t> Tao F, Crozier PA. Atomic-scale observations of</a:t>
            </a:r>
            <a:r>
              <a:rPr lang="ru-RU" dirty="0"/>
              <a:t> </a:t>
            </a:r>
            <a:r>
              <a:rPr lang="en-US" dirty="0"/>
              <a:t>catalyst structures under reaction conditions and</a:t>
            </a:r>
          </a:p>
          <a:p>
            <a:r>
              <a:rPr lang="en-US" dirty="0"/>
              <a:t>during catalysis. Chem Rev. 2016;116:3487–3539.</a:t>
            </a:r>
          </a:p>
          <a:p>
            <a:r>
              <a:rPr lang="ru-RU" dirty="0"/>
              <a:t>55.</a:t>
            </a:r>
            <a:r>
              <a:rPr lang="en-US" dirty="0"/>
              <a:t> Feldman BE, </a:t>
            </a:r>
            <a:r>
              <a:rPr lang="en-US" dirty="0" err="1"/>
              <a:t>Randeria</a:t>
            </a:r>
            <a:r>
              <a:rPr lang="en-US" dirty="0"/>
              <a:t> MT, Li J, et al. High-resolution</a:t>
            </a:r>
            <a:r>
              <a:rPr lang="ru-RU" dirty="0"/>
              <a:t> </a:t>
            </a:r>
            <a:r>
              <a:rPr lang="en-US" dirty="0"/>
              <a:t>studies of the Majorana atomic chain platform.</a:t>
            </a:r>
            <a:r>
              <a:rPr lang="ru-RU" dirty="0"/>
              <a:t> </a:t>
            </a:r>
            <a:r>
              <a:rPr lang="en-US" dirty="0"/>
              <a:t>Nat Phys. 2017;13:286–291.</a:t>
            </a:r>
          </a:p>
          <a:p>
            <a:r>
              <a:rPr lang="ru-RU" dirty="0"/>
              <a:t>56.</a:t>
            </a:r>
            <a:r>
              <a:rPr lang="en-US" dirty="0"/>
              <a:t> Taniguchi M. Single-molecule analysis methods</a:t>
            </a:r>
            <a:r>
              <a:rPr lang="ru-RU" dirty="0"/>
              <a:t> </a:t>
            </a:r>
            <a:r>
              <a:rPr lang="en-US" dirty="0"/>
              <a:t>using nanogap electrodes and their application to</a:t>
            </a:r>
            <a:r>
              <a:rPr lang="ru-RU" dirty="0"/>
              <a:t> </a:t>
            </a:r>
            <a:r>
              <a:rPr lang="en-US" dirty="0"/>
              <a:t>DNA sequencing technologies. Bull Chem Soc </a:t>
            </a:r>
            <a:r>
              <a:rPr lang="en-US" dirty="0" err="1"/>
              <a:t>Jpn</a:t>
            </a:r>
            <a:r>
              <a:rPr lang="en-US" dirty="0"/>
              <a:t>.</a:t>
            </a:r>
            <a:r>
              <a:rPr lang="ru-RU" dirty="0"/>
              <a:t> </a:t>
            </a:r>
            <a:r>
              <a:rPr lang="en-US" dirty="0"/>
              <a:t>2017;90:1189–1210.</a:t>
            </a:r>
          </a:p>
          <a:p>
            <a:r>
              <a:rPr lang="ru-RU" dirty="0"/>
              <a:t>57.</a:t>
            </a:r>
            <a:r>
              <a:rPr lang="en-US" dirty="0"/>
              <a:t> Lu J, Chen ZH, Ma ZF, et al. The role of nanotechnology</a:t>
            </a:r>
            <a:r>
              <a:rPr lang="ru-RU" dirty="0"/>
              <a:t> </a:t>
            </a:r>
            <a:r>
              <a:rPr lang="en-US" dirty="0"/>
              <a:t>in the development of battery materials for</a:t>
            </a:r>
          </a:p>
          <a:p>
            <a:r>
              <a:rPr lang="en-US" dirty="0"/>
              <a:t>electric vehicles. Nat </a:t>
            </a:r>
            <a:r>
              <a:rPr lang="en-US" dirty="0" err="1"/>
              <a:t>Nanotechnol</a:t>
            </a:r>
            <a:r>
              <a:rPr lang="en-US" dirty="0"/>
              <a:t>. 2016;11:1031–1038.</a:t>
            </a:r>
          </a:p>
          <a:p>
            <a:r>
              <a:rPr lang="ru-RU" dirty="0"/>
              <a:t>58.</a:t>
            </a:r>
            <a:r>
              <a:rPr lang="en-US" dirty="0"/>
              <a:t> Chen Y, Shi J. Chemistry of mesoporous </a:t>
            </a:r>
            <a:r>
              <a:rPr lang="en-US" dirty="0" err="1"/>
              <a:t>organosilica</a:t>
            </a:r>
            <a:r>
              <a:rPr lang="ru-RU" dirty="0"/>
              <a:t> </a:t>
            </a:r>
            <a:r>
              <a:rPr lang="en-US" dirty="0"/>
              <a:t>in nanotechnology: molecularly organic-inorganic</a:t>
            </a:r>
          </a:p>
          <a:p>
            <a:r>
              <a:rPr lang="en-US" dirty="0"/>
              <a:t>hybridization into frameworks. Adv Mater.</a:t>
            </a:r>
            <a:r>
              <a:rPr lang="ru-RU" dirty="0"/>
              <a:t> </a:t>
            </a:r>
            <a:r>
              <a:rPr lang="en-US" dirty="0"/>
              <a:t>2016;28:3235–3272.</a:t>
            </a:r>
          </a:p>
          <a:p>
            <a:r>
              <a:rPr lang="ru-RU" dirty="0"/>
              <a:t>59.</a:t>
            </a:r>
            <a:r>
              <a:rPr lang="en-US" dirty="0"/>
              <a:t> Stefani D, Perrin M, Gutiérrez-</a:t>
            </a:r>
            <a:r>
              <a:rPr lang="en-US" dirty="0" err="1"/>
              <a:t>Cerón</a:t>
            </a:r>
            <a:r>
              <a:rPr lang="en-US" dirty="0"/>
              <a:t> C, et al.</a:t>
            </a:r>
            <a:r>
              <a:rPr lang="ru-RU" dirty="0"/>
              <a:t> </a:t>
            </a:r>
            <a:r>
              <a:rPr lang="en-US" dirty="0"/>
              <a:t>Mechanical tuning of through-molecule conductance</a:t>
            </a:r>
          </a:p>
          <a:p>
            <a:r>
              <a:rPr lang="en-US" dirty="0"/>
              <a:t>in a conjugated calix[4]pyrrole. </a:t>
            </a:r>
            <a:r>
              <a:rPr lang="en-US" dirty="0" err="1"/>
              <a:t>ChemistrySelect</a:t>
            </a:r>
            <a:r>
              <a:rPr lang="en-US" dirty="0"/>
              <a:t>.</a:t>
            </a:r>
            <a:r>
              <a:rPr lang="ru-RU" dirty="0"/>
              <a:t> </a:t>
            </a:r>
            <a:r>
              <a:rPr lang="en-US" dirty="0"/>
              <a:t>2018;3:6473–6478.</a:t>
            </a:r>
          </a:p>
          <a:p>
            <a:r>
              <a:rPr lang="ru-RU" dirty="0"/>
              <a:t>60.</a:t>
            </a:r>
            <a:r>
              <a:rPr lang="en-US" dirty="0"/>
              <a:t> </a:t>
            </a:r>
            <a:r>
              <a:rPr lang="en-US" dirty="0" err="1"/>
              <a:t>Ulaganathan</a:t>
            </a:r>
            <a:r>
              <a:rPr lang="en-US" dirty="0"/>
              <a:t> RK, Chang YH, Wang DY, et al. Light</a:t>
            </a:r>
            <a:r>
              <a:rPr lang="ru-RU" dirty="0"/>
              <a:t> </a:t>
            </a:r>
            <a:r>
              <a:rPr lang="en-US" dirty="0"/>
              <a:t>and matter interaction in two-dimensional atomically</a:t>
            </a:r>
          </a:p>
          <a:p>
            <a:r>
              <a:rPr lang="en-US" dirty="0"/>
              <a:t>thin films. Bull Chem Soc </a:t>
            </a:r>
            <a:r>
              <a:rPr lang="en-US" dirty="0" err="1"/>
              <a:t>Jpn</a:t>
            </a:r>
            <a:r>
              <a:rPr lang="en-US" dirty="0"/>
              <a:t>. 2018;91:761–771.</a:t>
            </a:r>
          </a:p>
          <a:p>
            <a:r>
              <a:rPr lang="ru-RU" dirty="0"/>
              <a:t>61.</a:t>
            </a:r>
            <a:r>
              <a:rPr lang="en-US" dirty="0"/>
              <a:t> Boles MA, Engel M, </a:t>
            </a:r>
            <a:r>
              <a:rPr lang="en-US" dirty="0" err="1"/>
              <a:t>Talapin</a:t>
            </a:r>
            <a:r>
              <a:rPr lang="en-US" dirty="0"/>
              <a:t> DV. Self-assembly of</a:t>
            </a:r>
            <a:r>
              <a:rPr lang="ru-RU" dirty="0"/>
              <a:t> </a:t>
            </a:r>
            <a:r>
              <a:rPr lang="en-US" dirty="0"/>
              <a:t>colloidal nanocrystals: from intricate structures to</a:t>
            </a:r>
          </a:p>
          <a:p>
            <a:r>
              <a:rPr lang="en-US" dirty="0"/>
              <a:t>functional materials. Chem Rev. 2016;116:11220–11289.</a:t>
            </a:r>
          </a:p>
          <a:p>
            <a:r>
              <a:rPr lang="ru-RU" dirty="0"/>
              <a:t>62.</a:t>
            </a:r>
            <a:r>
              <a:rPr lang="en-US" dirty="0"/>
              <a:t> </a:t>
            </a:r>
            <a:r>
              <a:rPr lang="en-US" dirty="0" err="1"/>
              <a:t>Okesola</a:t>
            </a:r>
            <a:r>
              <a:rPr lang="en-US" dirty="0"/>
              <a:t> BO, Smith DK. Applying low-molecular weight</a:t>
            </a:r>
            <a:r>
              <a:rPr lang="ru-RU" dirty="0"/>
              <a:t> </a:t>
            </a:r>
            <a:r>
              <a:rPr lang="en-US" dirty="0"/>
              <a:t>supramolecular </a:t>
            </a:r>
            <a:r>
              <a:rPr lang="en-US" dirty="0" err="1"/>
              <a:t>gelators</a:t>
            </a:r>
            <a:r>
              <a:rPr lang="en-US" dirty="0"/>
              <a:t> in an environmental setting —</a:t>
            </a:r>
          </a:p>
          <a:p>
            <a:r>
              <a:rPr lang="en-US" dirty="0"/>
              <a:t>self-assembled gels as smart materials for pollutant</a:t>
            </a:r>
            <a:r>
              <a:rPr lang="ru-RU" dirty="0"/>
              <a:t> </a:t>
            </a:r>
            <a:r>
              <a:rPr lang="en-US" dirty="0"/>
              <a:t>removal. Chem Soc Rev. 2016;45:4226–4251.</a:t>
            </a:r>
            <a:endParaRPr lang="ru-RU" dirty="0"/>
          </a:p>
        </p:txBody>
      </p:sp>
    </p:spTree>
    <p:extLst>
      <p:ext uri="{BB962C8B-B14F-4D97-AF65-F5344CB8AC3E}">
        <p14:creationId xmlns:p14="http://schemas.microsoft.com/office/powerpoint/2010/main" val="244954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DD7442-80BB-46D3-9FF3-525EE516F49F}"/>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9E5D7446-5F77-4E44-99AE-75F8B8E5F3E7}"/>
              </a:ext>
            </a:extLst>
          </p:cNvPr>
          <p:cNvSpPr txBox="1"/>
          <p:nvPr/>
        </p:nvSpPr>
        <p:spPr>
          <a:xfrm>
            <a:off x="263352" y="1556792"/>
            <a:ext cx="11665296" cy="5355312"/>
          </a:xfrm>
          <a:prstGeom prst="rect">
            <a:avLst/>
          </a:prstGeom>
          <a:noFill/>
        </p:spPr>
        <p:txBody>
          <a:bodyPr wrap="square">
            <a:spAutoFit/>
          </a:bodyPr>
          <a:lstStyle/>
          <a:p>
            <a:pPr algn="l"/>
            <a:r>
              <a:rPr lang="ru-RU" dirty="0">
                <a:solidFill>
                  <a:srgbClr val="000000"/>
                </a:solidFill>
              </a:rPr>
              <a:t>63.</a:t>
            </a:r>
            <a:r>
              <a:rPr lang="es-ES" sz="1800" b="0" i="0" u="none" strike="noStrike" baseline="0" dirty="0">
                <a:solidFill>
                  <a:srgbClr val="000000"/>
                </a:solidFill>
              </a:rPr>
              <a:t> Huang Y-G, </a:t>
            </a:r>
            <a:r>
              <a:rPr lang="es-ES" sz="1800" b="0" i="0" u="none" strike="noStrike" baseline="0" dirty="0" err="1">
                <a:solidFill>
                  <a:srgbClr val="000000"/>
                </a:solidFill>
              </a:rPr>
              <a:t>Shiota</a:t>
            </a:r>
            <a:r>
              <a:rPr lang="es-ES" sz="1800" b="0" i="0" u="none" strike="noStrike" baseline="0" dirty="0">
                <a:solidFill>
                  <a:srgbClr val="000000"/>
                </a:solidFill>
              </a:rPr>
              <a:t> Y, Wu M-Y, et al. Superior</a:t>
            </a:r>
            <a:r>
              <a:rPr lang="ru-RU" sz="1800" b="0" i="0" u="none" strike="noStrike" baseline="0" dirty="0">
                <a:solidFill>
                  <a:srgbClr val="000000"/>
                </a:solidFill>
              </a:rPr>
              <a:t> </a:t>
            </a:r>
            <a:r>
              <a:rPr lang="en-US" sz="1800" b="0" i="0" u="none" strike="noStrike" baseline="0" dirty="0" err="1">
                <a:solidFill>
                  <a:srgbClr val="000000"/>
                </a:solidFill>
              </a:rPr>
              <a:t>thermoelasticity</a:t>
            </a:r>
            <a:r>
              <a:rPr lang="en-US" sz="1800" b="0" i="0" u="none" strike="noStrike" baseline="0" dirty="0">
                <a:solidFill>
                  <a:srgbClr val="000000"/>
                </a:solidFill>
              </a:rPr>
              <a:t> and shape-memory nanopores in a</a:t>
            </a:r>
          </a:p>
          <a:p>
            <a:pPr algn="l"/>
            <a:r>
              <a:rPr lang="en-US" sz="1800" b="0" i="0" u="none" strike="noStrike" baseline="0" dirty="0">
                <a:solidFill>
                  <a:srgbClr val="000000"/>
                </a:solidFill>
              </a:rPr>
              <a:t>porous supramolecular organic framework. Nat</a:t>
            </a:r>
            <a:r>
              <a:rPr lang="ru-RU" sz="1800" b="0" i="0" u="none" strike="noStrike" baseline="0" dirty="0">
                <a:solidFill>
                  <a:srgbClr val="000000"/>
                </a:solidFill>
              </a:rPr>
              <a:t> </a:t>
            </a:r>
            <a:r>
              <a:rPr lang="en-US" sz="1800" b="0" i="0" u="none" strike="noStrike" baseline="0" dirty="0" err="1">
                <a:solidFill>
                  <a:srgbClr val="000000"/>
                </a:solidFill>
              </a:rPr>
              <a:t>Commun</a:t>
            </a:r>
            <a:r>
              <a:rPr lang="en-US" sz="1800" b="0" i="0" u="none" strike="noStrike" baseline="0" dirty="0">
                <a:solidFill>
                  <a:srgbClr val="000000"/>
                </a:solidFill>
              </a:rPr>
              <a:t>. </a:t>
            </a:r>
            <a:r>
              <a:rPr lang="en-US" sz="1800" b="0" i="0" u="none" strike="noStrike" baseline="0" dirty="0">
                <a:solidFill>
                  <a:srgbClr val="000080"/>
                </a:solidFill>
              </a:rPr>
              <a:t>2016</a:t>
            </a:r>
            <a:r>
              <a:rPr lang="en-US" sz="1800" b="0" i="0" u="none" strike="noStrike" baseline="0" dirty="0">
                <a:solidFill>
                  <a:srgbClr val="000000"/>
                </a:solidFill>
              </a:rPr>
              <a:t>;7:11564.</a:t>
            </a:r>
          </a:p>
          <a:p>
            <a:pPr algn="l"/>
            <a:r>
              <a:rPr lang="ru-RU" dirty="0">
                <a:solidFill>
                  <a:srgbClr val="000000"/>
                </a:solidFill>
              </a:rPr>
              <a:t>64.</a:t>
            </a:r>
            <a:r>
              <a:rPr lang="en-US" sz="1800" b="0" i="0" u="none" strike="noStrike" baseline="0" dirty="0">
                <a:solidFill>
                  <a:srgbClr val="000000"/>
                </a:solidFill>
              </a:rPr>
              <a:t> Kobayashi Y. Pure organic conductors based on protonic-defect induction: from semiconductors to</a:t>
            </a:r>
          </a:p>
          <a:p>
            <a:pPr algn="l"/>
            <a:r>
              <a:rPr lang="en-US" sz="1800" b="0" i="0" u="none" strike="noStrike" baseline="0" dirty="0">
                <a:solidFill>
                  <a:srgbClr val="000000"/>
                </a:solidFill>
              </a:rPr>
              <a:t>organic metals.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2018</a:t>
            </a:r>
            <a:r>
              <a:rPr lang="en-US" sz="1800" b="0" i="0" u="none" strike="noStrike" baseline="0" dirty="0">
                <a:solidFill>
                  <a:srgbClr val="000000"/>
                </a:solidFill>
              </a:rPr>
              <a:t>;91:467–485.</a:t>
            </a:r>
          </a:p>
          <a:p>
            <a:pPr algn="l"/>
            <a:r>
              <a:rPr lang="ru-RU" dirty="0">
                <a:solidFill>
                  <a:srgbClr val="000000"/>
                </a:solidFill>
              </a:rPr>
              <a:t>65.</a:t>
            </a:r>
            <a:r>
              <a:rPr lang="en-US" sz="1800" b="0" i="0" u="none" strike="noStrike" baseline="0" dirty="0">
                <a:solidFill>
                  <a:srgbClr val="000000"/>
                </a:solidFill>
              </a:rPr>
              <a:t> Hu M, Reboul J, Furukawa S, et al. Direct carbonization</a:t>
            </a:r>
            <a:r>
              <a:rPr lang="ru-RU" sz="1800" b="0" i="0" u="none" strike="noStrike" baseline="0" dirty="0">
                <a:solidFill>
                  <a:srgbClr val="000000"/>
                </a:solidFill>
              </a:rPr>
              <a:t> </a:t>
            </a:r>
            <a:r>
              <a:rPr lang="en-US" sz="1800" b="0" i="0" u="none" strike="noStrike" baseline="0" dirty="0">
                <a:solidFill>
                  <a:srgbClr val="000000"/>
                </a:solidFill>
              </a:rPr>
              <a:t>of Al-based porous coordination polymer for</a:t>
            </a:r>
          </a:p>
          <a:p>
            <a:pPr algn="l"/>
            <a:r>
              <a:rPr lang="en-US" sz="1800" b="0" i="0" u="none" strike="noStrike" baseline="0" dirty="0">
                <a:solidFill>
                  <a:srgbClr val="000000"/>
                </a:solidFill>
              </a:rPr>
              <a:t>synthesis of </a:t>
            </a:r>
            <a:r>
              <a:rPr lang="en-US" sz="1800" b="0" i="0" u="none" strike="noStrike" baseline="0" dirty="0" err="1">
                <a:solidFill>
                  <a:srgbClr val="000000"/>
                </a:solidFill>
              </a:rPr>
              <a:t>nanoporous</a:t>
            </a:r>
            <a:r>
              <a:rPr lang="en-US" sz="1800" b="0" i="0" u="none" strike="noStrike" baseline="0" dirty="0">
                <a:solidFill>
                  <a:srgbClr val="000000"/>
                </a:solidFill>
              </a:rPr>
              <a:t> carbon. J Am Chem Soc.</a:t>
            </a:r>
            <a:r>
              <a:rPr lang="ru-RU" sz="1800" b="0" i="0" u="none" strike="noStrike" baseline="0" dirty="0">
                <a:solidFill>
                  <a:srgbClr val="000000"/>
                </a:solidFill>
              </a:rPr>
              <a:t> </a:t>
            </a:r>
            <a:r>
              <a:rPr lang="ru-RU" sz="1800" b="0" i="0" u="none" strike="noStrike" baseline="0" dirty="0">
                <a:solidFill>
                  <a:srgbClr val="000080"/>
                </a:solidFill>
              </a:rPr>
              <a:t>2012</a:t>
            </a:r>
            <a:r>
              <a:rPr lang="ru-RU" sz="1800" b="0" i="0" u="none" strike="noStrike" baseline="0" dirty="0">
                <a:solidFill>
                  <a:srgbClr val="000000"/>
                </a:solidFill>
              </a:rPr>
              <a:t>;134:2864–2867.</a:t>
            </a:r>
          </a:p>
          <a:p>
            <a:pPr algn="l"/>
            <a:r>
              <a:rPr lang="ru-RU" dirty="0">
                <a:solidFill>
                  <a:srgbClr val="000000"/>
                </a:solidFill>
              </a:rPr>
              <a:t>66.</a:t>
            </a:r>
            <a:r>
              <a:rPr lang="en-US" sz="1800" b="0" i="0" u="none" strike="noStrike" baseline="0" dirty="0">
                <a:solidFill>
                  <a:srgbClr val="000000"/>
                </a:solidFill>
              </a:rPr>
              <a:t> </a:t>
            </a:r>
            <a:r>
              <a:rPr lang="en-US" sz="1800" b="0" i="0" u="none" strike="noStrike" baseline="0" dirty="0" err="1">
                <a:solidFill>
                  <a:srgbClr val="000000"/>
                </a:solidFill>
              </a:rPr>
              <a:t>Chaikittisilp</a:t>
            </a:r>
            <a:r>
              <a:rPr lang="en-US" sz="1800" b="0" i="0" u="none" strike="noStrike" baseline="0" dirty="0">
                <a:solidFill>
                  <a:srgbClr val="000000"/>
                </a:solidFill>
              </a:rPr>
              <a:t> W, </a:t>
            </a:r>
            <a:r>
              <a:rPr lang="en-US" sz="1800" b="0" i="0" u="none" strike="noStrike" baseline="0" dirty="0" err="1">
                <a:solidFill>
                  <a:srgbClr val="000000"/>
                </a:solidFill>
              </a:rPr>
              <a:t>Torad</a:t>
            </a:r>
            <a:r>
              <a:rPr lang="en-US" sz="1800" b="0" i="0" u="none" strike="noStrike" baseline="0" dirty="0">
                <a:solidFill>
                  <a:srgbClr val="000000"/>
                </a:solidFill>
              </a:rPr>
              <a:t> NL, Li C, et al. Synthesis of</a:t>
            </a:r>
            <a:r>
              <a:rPr lang="ru-RU" sz="1800" b="0" i="0" u="none" strike="noStrike" baseline="0" dirty="0">
                <a:solidFill>
                  <a:srgbClr val="000000"/>
                </a:solidFill>
              </a:rPr>
              <a:t> </a:t>
            </a:r>
            <a:r>
              <a:rPr lang="en-US" sz="1800" b="0" i="0" u="none" strike="noStrike" baseline="0" dirty="0" err="1">
                <a:solidFill>
                  <a:srgbClr val="000000"/>
                </a:solidFill>
              </a:rPr>
              <a:t>nanoporous</a:t>
            </a:r>
            <a:r>
              <a:rPr lang="en-US" sz="1800" b="0" i="0" u="none" strike="noStrike" baseline="0" dirty="0">
                <a:solidFill>
                  <a:srgbClr val="000000"/>
                </a:solidFill>
              </a:rPr>
              <a:t> carbon-cobalt-oxide hybrid electrocatalysts</a:t>
            </a:r>
          </a:p>
          <a:p>
            <a:pPr algn="l"/>
            <a:r>
              <a:rPr lang="en-US" sz="1800" b="0" i="0" u="none" strike="noStrike" baseline="0" dirty="0">
                <a:solidFill>
                  <a:srgbClr val="000000"/>
                </a:solidFill>
              </a:rPr>
              <a:t>by thermal conversion of metal-organic frameworks.</a:t>
            </a:r>
            <a:r>
              <a:rPr lang="ru-RU" sz="1800" b="0" i="0" u="none" strike="noStrike" baseline="0" dirty="0">
                <a:solidFill>
                  <a:srgbClr val="000000"/>
                </a:solidFill>
              </a:rPr>
              <a:t> </a:t>
            </a:r>
            <a:r>
              <a:rPr lang="en-US" sz="1800" b="0" i="0" u="none" strike="noStrike" baseline="0" dirty="0">
                <a:solidFill>
                  <a:srgbClr val="000000"/>
                </a:solidFill>
              </a:rPr>
              <a:t>Chem Eur J. </a:t>
            </a:r>
            <a:r>
              <a:rPr lang="en-US" sz="1800" b="0" i="0" u="none" strike="noStrike" baseline="0" dirty="0">
                <a:solidFill>
                  <a:srgbClr val="000080"/>
                </a:solidFill>
              </a:rPr>
              <a:t>2014</a:t>
            </a:r>
            <a:r>
              <a:rPr lang="en-US" sz="1800" b="0" i="0" u="none" strike="noStrike" baseline="0" dirty="0">
                <a:solidFill>
                  <a:srgbClr val="000000"/>
                </a:solidFill>
              </a:rPr>
              <a:t>;20:4217–4221.</a:t>
            </a:r>
          </a:p>
          <a:p>
            <a:pPr algn="l"/>
            <a:r>
              <a:rPr lang="ru-RU" dirty="0">
                <a:solidFill>
                  <a:srgbClr val="000000"/>
                </a:solidFill>
              </a:rPr>
              <a:t>67.</a:t>
            </a:r>
            <a:r>
              <a:rPr lang="en-US" sz="1800" b="0" i="0" u="none" strike="noStrike" baseline="0" dirty="0">
                <a:solidFill>
                  <a:srgbClr val="000000"/>
                </a:solidFill>
              </a:rPr>
              <a:t> Nishizawa M. Soft, wet and ionic microelectrode</a:t>
            </a:r>
            <a:r>
              <a:rPr lang="ru-RU" sz="1800" b="0" i="0" u="none" strike="noStrike" baseline="0" dirty="0">
                <a:solidFill>
                  <a:srgbClr val="000000"/>
                </a:solidFill>
              </a:rPr>
              <a:t> </a:t>
            </a:r>
            <a:r>
              <a:rPr lang="en-US" sz="1800" b="0" i="0" u="none" strike="noStrike" baseline="0" dirty="0">
                <a:solidFill>
                  <a:srgbClr val="000000"/>
                </a:solidFill>
              </a:rPr>
              <a:t>systems.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2018</a:t>
            </a:r>
            <a:r>
              <a:rPr lang="en-US" sz="1800" b="0" i="0" u="none" strike="noStrike" baseline="0" dirty="0">
                <a:solidFill>
                  <a:srgbClr val="000000"/>
                </a:solidFill>
              </a:rPr>
              <a:t>;91:1141–1149.</a:t>
            </a:r>
          </a:p>
          <a:p>
            <a:pPr algn="l"/>
            <a:r>
              <a:rPr lang="ru-RU" dirty="0">
                <a:solidFill>
                  <a:srgbClr val="000000"/>
                </a:solidFill>
              </a:rPr>
              <a:t>68.</a:t>
            </a:r>
            <a:r>
              <a:rPr lang="en-US" sz="1800" b="0" i="0" u="none" strike="noStrike" baseline="0" dirty="0">
                <a:solidFill>
                  <a:srgbClr val="000000"/>
                </a:solidFill>
              </a:rPr>
              <a:t> </a:t>
            </a:r>
            <a:r>
              <a:rPr lang="en-US" sz="1800" b="0" i="0" u="none" strike="noStrike" baseline="0" dirty="0" err="1">
                <a:solidFill>
                  <a:srgbClr val="000000"/>
                </a:solidFill>
              </a:rPr>
              <a:t>Veneziano</a:t>
            </a:r>
            <a:r>
              <a:rPr lang="en-US" sz="1800" b="0" i="0" u="none" strike="noStrike" baseline="0" dirty="0">
                <a:solidFill>
                  <a:srgbClr val="000000"/>
                </a:solidFill>
              </a:rPr>
              <a:t> R, </a:t>
            </a:r>
            <a:r>
              <a:rPr lang="en-US" sz="1800" b="0" i="0" u="none" strike="noStrike" baseline="0" dirty="0" err="1">
                <a:solidFill>
                  <a:srgbClr val="000000"/>
                </a:solidFill>
              </a:rPr>
              <a:t>Ratanalert</a:t>
            </a:r>
            <a:r>
              <a:rPr lang="en-US" sz="1800" b="0" i="0" u="none" strike="noStrike" baseline="0" dirty="0">
                <a:solidFill>
                  <a:srgbClr val="000000"/>
                </a:solidFill>
              </a:rPr>
              <a:t> S, Zhang KM, et al.</a:t>
            </a:r>
            <a:r>
              <a:rPr lang="ru-RU" sz="1800" b="0" i="0" u="none" strike="noStrike" baseline="0" dirty="0">
                <a:solidFill>
                  <a:srgbClr val="000000"/>
                </a:solidFill>
              </a:rPr>
              <a:t> </a:t>
            </a:r>
            <a:r>
              <a:rPr lang="en-US" sz="1800" b="0" i="0" u="none" strike="noStrike" baseline="0" dirty="0">
                <a:solidFill>
                  <a:srgbClr val="000000"/>
                </a:solidFill>
              </a:rPr>
              <a:t>Designer nanoscale DNA assemblies programmed</a:t>
            </a:r>
            <a:r>
              <a:rPr lang="ru-RU" sz="1800" b="0" i="0" u="none" strike="noStrike" baseline="0" dirty="0">
                <a:solidFill>
                  <a:srgbClr val="000000"/>
                </a:solidFill>
              </a:rPr>
              <a:t> </a:t>
            </a:r>
            <a:r>
              <a:rPr lang="en-US" sz="1800" b="0" i="0" u="none" strike="noStrike" baseline="0" dirty="0">
                <a:solidFill>
                  <a:srgbClr val="000000"/>
                </a:solidFill>
              </a:rPr>
              <a:t>from the top down. Science. </a:t>
            </a:r>
            <a:r>
              <a:rPr lang="en-US" sz="1800" b="0" i="0" u="none" strike="noStrike" baseline="0" dirty="0">
                <a:solidFill>
                  <a:srgbClr val="000080"/>
                </a:solidFill>
              </a:rPr>
              <a:t>2016</a:t>
            </a:r>
            <a:r>
              <a:rPr lang="en-US" sz="1800" b="0" i="0" u="none" strike="noStrike" baseline="0" dirty="0">
                <a:solidFill>
                  <a:srgbClr val="000000"/>
                </a:solidFill>
              </a:rPr>
              <a:t>;352:aaf4388.</a:t>
            </a:r>
          </a:p>
          <a:p>
            <a:pPr algn="l"/>
            <a:r>
              <a:rPr lang="ru-RU" dirty="0">
                <a:solidFill>
                  <a:srgbClr val="000000"/>
                </a:solidFill>
              </a:rPr>
              <a:t>69.</a:t>
            </a:r>
            <a:r>
              <a:rPr lang="en-US" sz="1800" b="0" i="0" u="none" strike="noStrike" baseline="0" dirty="0">
                <a:solidFill>
                  <a:srgbClr val="000000"/>
                </a:solidFill>
              </a:rPr>
              <a:t> </a:t>
            </a:r>
            <a:r>
              <a:rPr lang="en-US" sz="1800" b="0" i="0" u="none" strike="noStrike" baseline="0" dirty="0" err="1">
                <a:solidFill>
                  <a:srgbClr val="000000"/>
                </a:solidFill>
              </a:rPr>
              <a:t>Kashida</a:t>
            </a:r>
            <a:r>
              <a:rPr lang="en-US" sz="1800" b="0" i="0" u="none" strike="noStrike" baseline="0" dirty="0">
                <a:solidFill>
                  <a:srgbClr val="000000"/>
                </a:solidFill>
              </a:rPr>
              <a:t> H, Asanuma H. Development of pseudo</a:t>
            </a:r>
            <a:r>
              <a:rPr lang="ru-RU" sz="1800" b="0" i="0" u="none" strike="noStrike" baseline="0" dirty="0">
                <a:solidFill>
                  <a:srgbClr val="000000"/>
                </a:solidFill>
              </a:rPr>
              <a:t> </a:t>
            </a:r>
            <a:r>
              <a:rPr lang="en-US" sz="1800" b="0" i="0" u="none" strike="noStrike" baseline="0" dirty="0">
                <a:solidFill>
                  <a:srgbClr val="000000"/>
                </a:solidFill>
              </a:rPr>
              <a:t>base-pairs on D-</a:t>
            </a:r>
            <a:r>
              <a:rPr lang="en-US" sz="1800" b="0" i="0" u="none" strike="noStrike" baseline="0" dirty="0" err="1">
                <a:solidFill>
                  <a:srgbClr val="000000"/>
                </a:solidFill>
              </a:rPr>
              <a:t>threoninol</a:t>
            </a:r>
            <a:r>
              <a:rPr lang="en-US" sz="1800" b="0" i="0" u="none" strike="noStrike" baseline="0" dirty="0">
                <a:solidFill>
                  <a:srgbClr val="000000"/>
                </a:solidFill>
              </a:rPr>
              <a:t> which exhibit various</a:t>
            </a:r>
            <a:r>
              <a:rPr lang="ru-RU" sz="1800" b="0" i="0" u="none" strike="noStrike" baseline="0" dirty="0">
                <a:solidFill>
                  <a:srgbClr val="000000"/>
                </a:solidFill>
              </a:rPr>
              <a:t> </a:t>
            </a:r>
            <a:r>
              <a:rPr lang="en-US" sz="1800" b="0" i="0" u="none" strike="noStrike" baseline="0" dirty="0">
                <a:solidFill>
                  <a:srgbClr val="000000"/>
                </a:solidFill>
              </a:rPr>
              <a:t>functions.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2017</a:t>
            </a:r>
            <a:r>
              <a:rPr lang="en-US" sz="1800" b="0" i="0" u="none" strike="noStrike" baseline="0" dirty="0">
                <a:solidFill>
                  <a:srgbClr val="000000"/>
                </a:solidFill>
              </a:rPr>
              <a:t>;90:475–484.</a:t>
            </a:r>
          </a:p>
          <a:p>
            <a:pPr algn="l"/>
            <a:r>
              <a:rPr lang="ru-RU" dirty="0">
                <a:solidFill>
                  <a:srgbClr val="000000"/>
                </a:solidFill>
              </a:rPr>
              <a:t>70.</a:t>
            </a:r>
            <a:r>
              <a:rPr lang="en-US" sz="1800" b="0" i="0" u="none" strike="noStrike" baseline="0" dirty="0">
                <a:solidFill>
                  <a:srgbClr val="000000"/>
                </a:solidFill>
              </a:rPr>
              <a:t> Goswami N, Luo ZT, Yuan X, et al. Engineering</a:t>
            </a:r>
            <a:r>
              <a:rPr lang="ru-RU" sz="1800" b="0" i="0" u="none" strike="noStrike" baseline="0" dirty="0">
                <a:solidFill>
                  <a:srgbClr val="000000"/>
                </a:solidFill>
              </a:rPr>
              <a:t> </a:t>
            </a:r>
            <a:r>
              <a:rPr lang="en-US" sz="1800" b="0" i="0" u="none" strike="noStrike" baseline="0" dirty="0">
                <a:solidFill>
                  <a:srgbClr val="000000"/>
                </a:solidFill>
              </a:rPr>
              <a:t>gold-based radiosensitizers for cancer radiotherapy.</a:t>
            </a:r>
            <a:r>
              <a:rPr lang="ru-RU" sz="1800" b="0" i="0" u="none" strike="noStrike" baseline="0" dirty="0">
                <a:solidFill>
                  <a:srgbClr val="000000"/>
                </a:solidFill>
              </a:rPr>
              <a:t> </a:t>
            </a:r>
            <a:r>
              <a:rPr lang="en-US" sz="1800" b="0" i="0" u="none" strike="noStrike" baseline="0" dirty="0">
                <a:solidFill>
                  <a:srgbClr val="000000"/>
                </a:solidFill>
              </a:rPr>
              <a:t>Mater </a:t>
            </a:r>
            <a:r>
              <a:rPr lang="en-US" sz="1800" b="0" i="0" u="none" strike="noStrike" baseline="0" dirty="0" err="1">
                <a:solidFill>
                  <a:srgbClr val="000000"/>
                </a:solidFill>
              </a:rPr>
              <a:t>Horiz</a:t>
            </a:r>
            <a:r>
              <a:rPr lang="en-US" sz="1800" b="0" i="0" u="none" strike="noStrike" baseline="0" dirty="0">
                <a:solidFill>
                  <a:srgbClr val="000000"/>
                </a:solidFill>
              </a:rPr>
              <a:t>. </a:t>
            </a:r>
            <a:r>
              <a:rPr lang="en-US" sz="1800" b="0" i="0" u="none" strike="noStrike" baseline="0" dirty="0">
                <a:solidFill>
                  <a:srgbClr val="000080"/>
                </a:solidFill>
              </a:rPr>
              <a:t>2017</a:t>
            </a:r>
            <a:r>
              <a:rPr lang="en-US" sz="1800" b="0" i="0" u="none" strike="noStrike" baseline="0" dirty="0">
                <a:solidFill>
                  <a:srgbClr val="000000"/>
                </a:solidFill>
              </a:rPr>
              <a:t>;4:817–831.</a:t>
            </a:r>
          </a:p>
          <a:p>
            <a:pPr algn="l"/>
            <a:r>
              <a:rPr lang="ru-RU" dirty="0">
                <a:solidFill>
                  <a:srgbClr val="000000"/>
                </a:solidFill>
              </a:rPr>
              <a:t>71.</a:t>
            </a:r>
            <a:r>
              <a:rPr lang="en-US" sz="1800" b="0" i="0" u="none" strike="noStrike" baseline="0" dirty="0">
                <a:solidFill>
                  <a:srgbClr val="000000"/>
                </a:solidFill>
              </a:rPr>
              <a:t> </a:t>
            </a:r>
            <a:r>
              <a:rPr lang="en-US" sz="1800" b="0" i="0" u="none" strike="noStrike" baseline="0" dirty="0" err="1">
                <a:solidFill>
                  <a:srgbClr val="000000"/>
                </a:solidFill>
              </a:rPr>
              <a:t>Morii</a:t>
            </a:r>
            <a:r>
              <a:rPr lang="en-US" sz="1800" b="0" i="0" u="none" strike="noStrike" baseline="0" dirty="0">
                <a:solidFill>
                  <a:srgbClr val="000000"/>
                </a:solidFill>
              </a:rPr>
              <a:t> T. A bioorganic chemistry approach to understanding</a:t>
            </a:r>
            <a:r>
              <a:rPr lang="ru-RU" sz="1800" b="0" i="0" u="none" strike="noStrike" baseline="0" dirty="0">
                <a:solidFill>
                  <a:srgbClr val="000000"/>
                </a:solidFill>
              </a:rPr>
              <a:t> </a:t>
            </a:r>
            <a:r>
              <a:rPr lang="en-US" sz="1800" b="0" i="0" u="none" strike="noStrike" baseline="0" dirty="0">
                <a:solidFill>
                  <a:srgbClr val="000000"/>
                </a:solidFill>
              </a:rPr>
              <a:t>molecular recognition in protein-nucleic</a:t>
            </a:r>
          </a:p>
          <a:p>
            <a:pPr algn="l"/>
            <a:r>
              <a:rPr lang="en-US" sz="1800" b="0" i="0" u="none" strike="noStrike" baseline="0" dirty="0">
                <a:solidFill>
                  <a:srgbClr val="000000"/>
                </a:solidFill>
              </a:rPr>
              <a:t>acid complexes. Bull Chem Soc </a:t>
            </a:r>
            <a:r>
              <a:rPr lang="en-US" sz="1800" b="0" i="0" u="none" strike="noStrike" baseline="0" dirty="0" err="1">
                <a:solidFill>
                  <a:srgbClr val="000000"/>
                </a:solidFill>
              </a:rPr>
              <a:t>Jpn</a:t>
            </a:r>
            <a:r>
              <a:rPr lang="en-US" sz="1800" b="0" i="0" u="none" strike="noStrike" baseline="0" dirty="0">
                <a:solidFill>
                  <a:srgbClr val="000000"/>
                </a:solidFill>
              </a:rPr>
              <a:t>. </a:t>
            </a:r>
            <a:r>
              <a:rPr lang="en-US" sz="1800" b="0" i="0" u="none" strike="noStrike" baseline="0" dirty="0">
                <a:solidFill>
                  <a:srgbClr val="000080"/>
                </a:solidFill>
              </a:rPr>
              <a:t>2017</a:t>
            </a:r>
            <a:r>
              <a:rPr lang="en-US" sz="1800" b="0" i="0" u="none" strike="noStrike" baseline="0" dirty="0">
                <a:solidFill>
                  <a:srgbClr val="000000"/>
                </a:solidFill>
              </a:rPr>
              <a:t>;90:1309–</a:t>
            </a:r>
            <a:r>
              <a:rPr lang="ru-RU" sz="1800" b="0" i="0" u="none" strike="noStrike" baseline="0" dirty="0">
                <a:solidFill>
                  <a:srgbClr val="000000"/>
                </a:solidFill>
              </a:rPr>
              <a:t>1317.</a:t>
            </a:r>
          </a:p>
          <a:p>
            <a:pPr algn="l"/>
            <a:r>
              <a:rPr lang="ru-RU" dirty="0">
                <a:solidFill>
                  <a:srgbClr val="000000"/>
                </a:solidFill>
              </a:rPr>
              <a:t>72.</a:t>
            </a:r>
            <a:r>
              <a:rPr lang="en-US" sz="1800" b="0" i="0" u="none" strike="noStrike" baseline="0" dirty="0">
                <a:solidFill>
                  <a:srgbClr val="000000"/>
                </a:solidFill>
              </a:rPr>
              <a:t> Tabor RF, McCoy TM, Hu YX, et al. Physicochemical</a:t>
            </a:r>
            <a:r>
              <a:rPr lang="ru-RU" sz="1800" b="0" i="0" u="none" strike="noStrike" baseline="0" dirty="0">
                <a:solidFill>
                  <a:srgbClr val="000000"/>
                </a:solidFill>
              </a:rPr>
              <a:t> </a:t>
            </a:r>
            <a:r>
              <a:rPr lang="en-US" sz="1800" b="0" i="0" u="none" strike="noStrike" baseline="0" dirty="0">
                <a:solidFill>
                  <a:srgbClr val="000000"/>
                </a:solidFill>
              </a:rPr>
              <a:t>and biological </a:t>
            </a:r>
            <a:r>
              <a:rPr lang="en-US" sz="1800" b="0" i="0" u="none" strike="noStrike" baseline="0" dirty="0" err="1">
                <a:solidFill>
                  <a:srgbClr val="000000"/>
                </a:solidFill>
              </a:rPr>
              <a:t>characterisation</a:t>
            </a:r>
            <a:r>
              <a:rPr lang="en-US" sz="1800" b="0" i="0" u="none" strike="noStrike" baseline="0" dirty="0">
                <a:solidFill>
                  <a:srgbClr val="000000"/>
                </a:solidFill>
              </a:rPr>
              <a:t> of azobenzene-containing</a:t>
            </a:r>
          </a:p>
          <a:p>
            <a:pPr algn="l"/>
            <a:r>
              <a:rPr lang="en-US" sz="1800" b="0" i="0" u="none" strike="noStrike" baseline="0" dirty="0" err="1">
                <a:solidFill>
                  <a:srgbClr val="000000"/>
                </a:solidFill>
              </a:rPr>
              <a:t>photoswitchable</a:t>
            </a:r>
            <a:r>
              <a:rPr lang="en-US" sz="1800" b="0" i="0" u="none" strike="noStrike" baseline="0" dirty="0">
                <a:solidFill>
                  <a:srgbClr val="000000"/>
                </a:solidFill>
              </a:rPr>
              <a:t> surfactants. Bull Chem Soc </a:t>
            </a:r>
            <a:r>
              <a:rPr lang="en-US" sz="1800" b="0" i="0" u="none" strike="noStrike" baseline="0" dirty="0" err="1">
                <a:solidFill>
                  <a:srgbClr val="000000"/>
                </a:solidFill>
              </a:rPr>
              <a:t>Jpn</a:t>
            </a:r>
            <a:r>
              <a:rPr lang="en-US" sz="1800" b="0" i="0" u="none" strike="noStrike" baseline="0" dirty="0">
                <a:solidFill>
                  <a:srgbClr val="000000"/>
                </a:solidFill>
              </a:rPr>
              <a:t>.</a:t>
            </a:r>
            <a:r>
              <a:rPr lang="ru-RU" sz="1800" b="0" i="0" u="none" strike="noStrike" baseline="0" dirty="0">
                <a:solidFill>
                  <a:srgbClr val="000000"/>
                </a:solidFill>
              </a:rPr>
              <a:t> </a:t>
            </a:r>
            <a:r>
              <a:rPr lang="ru-RU" sz="1800" b="0" i="0" u="none" strike="noStrike" baseline="0" dirty="0">
                <a:solidFill>
                  <a:srgbClr val="000080"/>
                </a:solidFill>
              </a:rPr>
              <a:t>2018</a:t>
            </a:r>
            <a:r>
              <a:rPr lang="ru-RU" sz="1800" b="0" i="0" u="none" strike="noStrike" baseline="0" dirty="0">
                <a:solidFill>
                  <a:srgbClr val="000000"/>
                </a:solidFill>
              </a:rPr>
              <a:t>; 91:932–939.</a:t>
            </a:r>
            <a:endParaRPr lang="ru-RU" dirty="0"/>
          </a:p>
        </p:txBody>
      </p:sp>
    </p:spTree>
    <p:extLst>
      <p:ext uri="{BB962C8B-B14F-4D97-AF65-F5344CB8AC3E}">
        <p14:creationId xmlns:p14="http://schemas.microsoft.com/office/powerpoint/2010/main" val="6178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20E46-C0B1-49BB-B43A-04CAB01C197E}"/>
              </a:ext>
            </a:extLst>
          </p:cNvPr>
          <p:cNvSpPr>
            <a:spLocks noGrp="1"/>
          </p:cNvSpPr>
          <p:nvPr>
            <p:ph type="title"/>
          </p:nvPr>
        </p:nvSpPr>
        <p:spPr/>
        <p:txBody>
          <a:bodyPr/>
          <a:lstStyle/>
          <a:p>
            <a:r>
              <a:rPr lang="ru-RU" dirty="0"/>
              <a:t>Список литературы</a:t>
            </a:r>
          </a:p>
        </p:txBody>
      </p:sp>
      <p:sp>
        <p:nvSpPr>
          <p:cNvPr id="8" name="TextBox 7">
            <a:extLst>
              <a:ext uri="{FF2B5EF4-FFF2-40B4-BE49-F238E27FC236}">
                <a16:creationId xmlns:a16="http://schemas.microsoft.com/office/drawing/2014/main" id="{973946AC-43E4-4168-93C4-891F6EE528A7}"/>
              </a:ext>
            </a:extLst>
          </p:cNvPr>
          <p:cNvSpPr txBox="1"/>
          <p:nvPr/>
        </p:nvSpPr>
        <p:spPr>
          <a:xfrm>
            <a:off x="335360" y="1628800"/>
            <a:ext cx="11593288" cy="1200329"/>
          </a:xfrm>
          <a:prstGeom prst="rect">
            <a:avLst/>
          </a:prstGeom>
          <a:noFill/>
        </p:spPr>
        <p:txBody>
          <a:bodyPr wrap="square">
            <a:spAutoFit/>
          </a:bodyPr>
          <a:lstStyle/>
          <a:p>
            <a:r>
              <a:rPr lang="en-US" dirty="0"/>
              <a:t>73. </a:t>
            </a:r>
            <a:r>
              <a:rPr lang="en-US" dirty="0" err="1"/>
              <a:t>Ariga</a:t>
            </a:r>
            <a:r>
              <a:rPr lang="en-US" dirty="0"/>
              <a:t> K, </a:t>
            </a:r>
            <a:r>
              <a:rPr lang="en-US" dirty="0" err="1"/>
              <a:t>LiM</a:t>
            </a:r>
            <a:r>
              <a:rPr lang="en-US" dirty="0"/>
              <a:t>, Richards GJ, et al. </a:t>
            </a:r>
            <a:r>
              <a:rPr lang="en-US" dirty="0" err="1"/>
              <a:t>Nanoarchitectonics</a:t>
            </a:r>
            <a:r>
              <a:rPr lang="en-US" dirty="0"/>
              <a:t>: a</a:t>
            </a:r>
            <a:r>
              <a:rPr lang="ru-RU" dirty="0"/>
              <a:t> </a:t>
            </a:r>
            <a:r>
              <a:rPr lang="en-US" dirty="0"/>
              <a:t>conceptual paradigm for design and synthesis of</a:t>
            </a:r>
          </a:p>
          <a:p>
            <a:r>
              <a:rPr lang="en-US" dirty="0"/>
              <a:t>dimension-controlled functional nanomaterials. J</a:t>
            </a:r>
            <a:r>
              <a:rPr lang="ru-RU" dirty="0"/>
              <a:t> </a:t>
            </a:r>
            <a:r>
              <a:rPr lang="en-US" dirty="0" err="1"/>
              <a:t>Nanosci</a:t>
            </a:r>
            <a:r>
              <a:rPr lang="en-US" dirty="0"/>
              <a:t> </a:t>
            </a:r>
            <a:r>
              <a:rPr lang="en-US" dirty="0" err="1"/>
              <a:t>Nanotechnol</a:t>
            </a:r>
            <a:r>
              <a:rPr lang="en-US" dirty="0"/>
              <a:t>. 2011;11:1–13.</a:t>
            </a:r>
          </a:p>
          <a:p>
            <a:r>
              <a:rPr lang="en-US" dirty="0"/>
              <a:t>74. </a:t>
            </a:r>
            <a:r>
              <a:rPr lang="en-US" dirty="0" err="1"/>
              <a:t>Ariga</a:t>
            </a:r>
            <a:r>
              <a:rPr lang="en-US" dirty="0"/>
              <a:t> K, Ji Q, Nakanishi W, et al. </a:t>
            </a:r>
            <a:r>
              <a:rPr lang="en-US" dirty="0" err="1"/>
              <a:t>Nanoarchitectonics</a:t>
            </a:r>
            <a:r>
              <a:rPr lang="en-US" dirty="0"/>
              <a:t>: a</a:t>
            </a:r>
            <a:r>
              <a:rPr lang="ru-RU" dirty="0"/>
              <a:t> </a:t>
            </a:r>
            <a:r>
              <a:rPr lang="en-US" dirty="0"/>
              <a:t>new materials horizon for nanotechnology. Mater</a:t>
            </a:r>
          </a:p>
          <a:p>
            <a:r>
              <a:rPr lang="en-US" dirty="0" err="1"/>
              <a:t>Horiz</a:t>
            </a:r>
            <a:r>
              <a:rPr lang="en-US" dirty="0"/>
              <a:t>. 2015;2:406–413.</a:t>
            </a:r>
            <a:endParaRPr lang="ru-RU" dirty="0"/>
          </a:p>
        </p:txBody>
      </p:sp>
      <p:sp>
        <p:nvSpPr>
          <p:cNvPr id="14" name="TextBox 13">
            <a:extLst>
              <a:ext uri="{FF2B5EF4-FFF2-40B4-BE49-F238E27FC236}">
                <a16:creationId xmlns:a16="http://schemas.microsoft.com/office/drawing/2014/main" id="{2BC1D0AF-3CB3-45D0-AD78-EC17B939A223}"/>
              </a:ext>
            </a:extLst>
          </p:cNvPr>
          <p:cNvSpPr txBox="1"/>
          <p:nvPr/>
        </p:nvSpPr>
        <p:spPr>
          <a:xfrm>
            <a:off x="347744" y="2708920"/>
            <a:ext cx="11737304" cy="3416320"/>
          </a:xfrm>
          <a:prstGeom prst="rect">
            <a:avLst/>
          </a:prstGeom>
          <a:noFill/>
        </p:spPr>
        <p:txBody>
          <a:bodyPr wrap="square">
            <a:spAutoFit/>
          </a:bodyPr>
          <a:lstStyle/>
          <a:p>
            <a:r>
              <a:rPr lang="en-US" dirty="0"/>
              <a:t>75. </a:t>
            </a:r>
            <a:r>
              <a:rPr lang="en-US" dirty="0" err="1"/>
              <a:t>Ariga</a:t>
            </a:r>
            <a:r>
              <a:rPr lang="en-US" dirty="0"/>
              <a:t> K, Yamauchi Y, </a:t>
            </a:r>
            <a:r>
              <a:rPr lang="en-US" dirty="0" err="1"/>
              <a:t>Aono</a:t>
            </a:r>
            <a:r>
              <a:rPr lang="en-US" dirty="0"/>
              <a:t> M. </a:t>
            </a:r>
            <a:r>
              <a:rPr lang="en-US" dirty="0" err="1"/>
              <a:t>Nanoarchitectonics</a:t>
            </a:r>
            <a:r>
              <a:rPr lang="en-US" dirty="0"/>
              <a:t>: think about NANO again. APL Mater. 2015;3:061001.</a:t>
            </a:r>
          </a:p>
          <a:p>
            <a:r>
              <a:rPr lang="en-US" dirty="0"/>
              <a:t>76. </a:t>
            </a:r>
            <a:r>
              <a:rPr lang="en-US" dirty="0" err="1"/>
              <a:t>Ariga</a:t>
            </a:r>
            <a:r>
              <a:rPr lang="en-US" dirty="0"/>
              <a:t> K, </a:t>
            </a:r>
            <a:r>
              <a:rPr lang="en-US" dirty="0" err="1"/>
              <a:t>Aono</a:t>
            </a:r>
            <a:r>
              <a:rPr lang="en-US" dirty="0"/>
              <a:t> M. </a:t>
            </a:r>
            <a:r>
              <a:rPr lang="en-US" dirty="0" err="1"/>
              <a:t>Nanoarchitectonics</a:t>
            </a:r>
            <a:r>
              <a:rPr lang="en-US" dirty="0"/>
              <a:t>. </a:t>
            </a:r>
            <a:r>
              <a:rPr lang="en-US" dirty="0" err="1"/>
              <a:t>Jpn</a:t>
            </a:r>
            <a:r>
              <a:rPr lang="en-US" dirty="0"/>
              <a:t> J Appl Phys. 2016;55:1102A6.</a:t>
            </a:r>
          </a:p>
          <a:p>
            <a:r>
              <a:rPr lang="en-US" dirty="0"/>
              <a:t>77. Markovich G, Collier CP, </a:t>
            </a:r>
            <a:r>
              <a:rPr lang="en-US" dirty="0" err="1"/>
              <a:t>Henrichs</a:t>
            </a:r>
            <a:r>
              <a:rPr lang="en-US" dirty="0"/>
              <a:t> SE, et al. Architectonic quantum dot solids. Acc Chem Res. 1999;32:415–423.</a:t>
            </a:r>
          </a:p>
          <a:p>
            <a:r>
              <a:rPr lang="en-US" dirty="0"/>
              <a:t>78. Hecht SW. Organizing, and planting organic molecules on substrate surfaces — Promising approaches</a:t>
            </a:r>
          </a:p>
          <a:p>
            <a:r>
              <a:rPr lang="en-US" dirty="0"/>
              <a:t>towards </a:t>
            </a:r>
            <a:r>
              <a:rPr lang="en-US" dirty="0" err="1"/>
              <a:t>nanoarchitectonics</a:t>
            </a:r>
            <a:r>
              <a:rPr lang="en-US" dirty="0"/>
              <a:t> from the bottom up. </a:t>
            </a:r>
            <a:r>
              <a:rPr lang="en-US" dirty="0" err="1"/>
              <a:t>Angew</a:t>
            </a:r>
            <a:r>
              <a:rPr lang="en-US" dirty="0"/>
              <a:t> Chem Int Ed. 2003;42:24–26.</a:t>
            </a:r>
          </a:p>
          <a:p>
            <a:r>
              <a:rPr lang="en-US" dirty="0"/>
              <a:t>79. </a:t>
            </a:r>
            <a:r>
              <a:rPr lang="en-US" dirty="0" err="1"/>
              <a:t>Ariga</a:t>
            </a:r>
            <a:r>
              <a:rPr lang="en-US" dirty="0"/>
              <a:t> K, Ji Q, Hill JP, et al. Forming nanomaterials as layered functional structures towards materials </a:t>
            </a:r>
            <a:r>
              <a:rPr lang="en-US" dirty="0" err="1"/>
              <a:t>nanoarchitectonics</a:t>
            </a:r>
            <a:r>
              <a:rPr lang="en-US" dirty="0"/>
              <a:t>. NPG Asia Mater. 2012;4:e17.</a:t>
            </a:r>
          </a:p>
          <a:p>
            <a:r>
              <a:rPr lang="en-US" dirty="0"/>
              <a:t>80. </a:t>
            </a:r>
            <a:r>
              <a:rPr lang="en-US" dirty="0" err="1"/>
              <a:t>Aono</a:t>
            </a:r>
            <a:r>
              <a:rPr lang="en-US" dirty="0"/>
              <a:t> M, </a:t>
            </a:r>
            <a:r>
              <a:rPr lang="en-US" dirty="0" err="1"/>
              <a:t>Ariga</a:t>
            </a:r>
            <a:r>
              <a:rPr lang="en-US" dirty="0"/>
              <a:t> K. The way to </a:t>
            </a:r>
            <a:r>
              <a:rPr lang="en-US" dirty="0" err="1"/>
              <a:t>nanoarchitectonics</a:t>
            </a:r>
            <a:r>
              <a:rPr lang="en-US" dirty="0"/>
              <a:t> &amp; the way of </a:t>
            </a:r>
            <a:r>
              <a:rPr lang="en-US" dirty="0" err="1"/>
              <a:t>nanoarchitectonics</a:t>
            </a:r>
            <a:r>
              <a:rPr lang="en-US" dirty="0"/>
              <a:t>. Adv Mater. 2016;28:989–992.</a:t>
            </a:r>
          </a:p>
          <a:p>
            <a:r>
              <a:rPr lang="en-US" dirty="0"/>
              <a:t>81. </a:t>
            </a:r>
            <a:r>
              <a:rPr lang="en-US" dirty="0" err="1"/>
              <a:t>Ariga</a:t>
            </a:r>
            <a:r>
              <a:rPr lang="en-US" dirty="0"/>
              <a:t> K, Li J, Fei J, et al. </a:t>
            </a:r>
            <a:r>
              <a:rPr lang="en-US" dirty="0" err="1"/>
              <a:t>Nanoarchitectonics</a:t>
            </a:r>
            <a:r>
              <a:rPr lang="en-US" dirty="0"/>
              <a:t> for dynamic functional materials from atomic/</a:t>
            </a:r>
            <a:r>
              <a:rPr lang="en-US" dirty="0" err="1"/>
              <a:t>molecularlevel</a:t>
            </a:r>
            <a:endParaRPr lang="en-US" dirty="0"/>
          </a:p>
          <a:p>
            <a:r>
              <a:rPr lang="en-US" dirty="0"/>
              <a:t>manipulation to macroscopic action. Adv Mater. 2016;28:1251–1286.</a:t>
            </a:r>
          </a:p>
          <a:p>
            <a:r>
              <a:rPr lang="en-US" dirty="0"/>
              <a:t>82. </a:t>
            </a:r>
            <a:r>
              <a:rPr lang="en-US" dirty="0" err="1"/>
              <a:t>Ariga</a:t>
            </a:r>
            <a:r>
              <a:rPr lang="en-US" dirty="0"/>
              <a:t> K, </a:t>
            </a:r>
            <a:r>
              <a:rPr lang="en-US" dirty="0" err="1"/>
              <a:t>Vinu</a:t>
            </a:r>
            <a:r>
              <a:rPr lang="en-US" dirty="0"/>
              <a:t> A, Yamauchi Y, et al. </a:t>
            </a:r>
            <a:r>
              <a:rPr lang="en-US" dirty="0" err="1"/>
              <a:t>Nanoarchitectonics</a:t>
            </a:r>
            <a:r>
              <a:rPr lang="en-US" dirty="0"/>
              <a:t> for mesoporous materials. Bull Chem Soc </a:t>
            </a:r>
            <a:r>
              <a:rPr lang="en-US" dirty="0" err="1"/>
              <a:t>Jpn</a:t>
            </a:r>
            <a:r>
              <a:rPr lang="en-US" dirty="0"/>
              <a:t>. 2012;85:1–32.</a:t>
            </a:r>
          </a:p>
        </p:txBody>
      </p:sp>
      <p:sp>
        <p:nvSpPr>
          <p:cNvPr id="18" name="TextBox 17">
            <a:extLst>
              <a:ext uri="{FF2B5EF4-FFF2-40B4-BE49-F238E27FC236}">
                <a16:creationId xmlns:a16="http://schemas.microsoft.com/office/drawing/2014/main" id="{CE3680F3-AEA0-47A8-8AAC-E89452F25D29}"/>
              </a:ext>
            </a:extLst>
          </p:cNvPr>
          <p:cNvSpPr txBox="1"/>
          <p:nvPr/>
        </p:nvSpPr>
        <p:spPr>
          <a:xfrm>
            <a:off x="301795" y="6051198"/>
            <a:ext cx="11737304" cy="646331"/>
          </a:xfrm>
          <a:prstGeom prst="rect">
            <a:avLst/>
          </a:prstGeom>
          <a:noFill/>
        </p:spPr>
        <p:txBody>
          <a:bodyPr wrap="square">
            <a:spAutoFit/>
          </a:bodyPr>
          <a:lstStyle/>
          <a:p>
            <a:r>
              <a:rPr lang="en-US" dirty="0"/>
              <a:t>83. Cordier S, Grasset F, </a:t>
            </a:r>
            <a:r>
              <a:rPr lang="en-US" dirty="0" err="1"/>
              <a:t>Molard</a:t>
            </a:r>
            <a:r>
              <a:rPr lang="en-US" dirty="0"/>
              <a:t> Y, et al. Inorganic</a:t>
            </a:r>
            <a:r>
              <a:rPr lang="ru-RU" dirty="0"/>
              <a:t> </a:t>
            </a:r>
            <a:r>
              <a:rPr lang="en-US" dirty="0"/>
              <a:t>molybdenum octahedral nanosized cluster units, versatile</a:t>
            </a:r>
            <a:r>
              <a:rPr lang="ru-RU" dirty="0"/>
              <a:t> </a:t>
            </a:r>
            <a:r>
              <a:rPr lang="en-US" dirty="0"/>
              <a:t>functional building block for </a:t>
            </a:r>
            <a:r>
              <a:rPr lang="en-US" dirty="0" err="1"/>
              <a:t>nanoarchitectonics</a:t>
            </a:r>
            <a:r>
              <a:rPr lang="en-US" dirty="0"/>
              <a:t>.</a:t>
            </a:r>
            <a:r>
              <a:rPr lang="ru-RU" dirty="0"/>
              <a:t> </a:t>
            </a:r>
            <a:r>
              <a:rPr lang="en-US" dirty="0"/>
              <a:t>J </a:t>
            </a:r>
            <a:r>
              <a:rPr lang="en-US" dirty="0" err="1"/>
              <a:t>Inorg</a:t>
            </a:r>
            <a:r>
              <a:rPr lang="en-US" dirty="0"/>
              <a:t> </a:t>
            </a:r>
            <a:r>
              <a:rPr lang="en-US" dirty="0" err="1"/>
              <a:t>Organmet</a:t>
            </a:r>
            <a:r>
              <a:rPr lang="en-US" dirty="0"/>
              <a:t> </a:t>
            </a:r>
            <a:r>
              <a:rPr lang="en-US" dirty="0" err="1"/>
              <a:t>Polym</a:t>
            </a:r>
            <a:r>
              <a:rPr lang="en-US" dirty="0"/>
              <a:t> Mater.</a:t>
            </a:r>
            <a:r>
              <a:rPr lang="ru-RU" dirty="0"/>
              <a:t> </a:t>
            </a:r>
            <a:r>
              <a:rPr lang="en-US" dirty="0"/>
              <a:t>2015;25:189–204.</a:t>
            </a:r>
          </a:p>
        </p:txBody>
      </p:sp>
    </p:spTree>
    <p:extLst>
      <p:ext uri="{BB962C8B-B14F-4D97-AF65-F5344CB8AC3E}">
        <p14:creationId xmlns:p14="http://schemas.microsoft.com/office/powerpoint/2010/main" val="373012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400180-411B-414F-8BDE-496178B3BDB6}"/>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68593E64-6A41-4ADA-8146-F63911452522}"/>
              </a:ext>
            </a:extLst>
          </p:cNvPr>
          <p:cNvSpPr txBox="1"/>
          <p:nvPr/>
        </p:nvSpPr>
        <p:spPr>
          <a:xfrm>
            <a:off x="263352" y="1556792"/>
            <a:ext cx="11809312" cy="646331"/>
          </a:xfrm>
          <a:prstGeom prst="rect">
            <a:avLst/>
          </a:prstGeom>
          <a:noFill/>
        </p:spPr>
        <p:txBody>
          <a:bodyPr wrap="square">
            <a:spAutoFit/>
          </a:bodyPr>
          <a:lstStyle/>
          <a:p>
            <a:r>
              <a:rPr lang="en-US" dirty="0"/>
              <a:t>84. Jiang S, </a:t>
            </a:r>
            <a:r>
              <a:rPr lang="en-US" dirty="0" err="1"/>
              <a:t>Lv</a:t>
            </a:r>
            <a:r>
              <a:rPr lang="en-US" dirty="0"/>
              <a:t> LP, Li QF, et al. Tailoring </a:t>
            </a:r>
            <a:r>
              <a:rPr lang="en-US" dirty="0" err="1"/>
              <a:t>nanoarchitectonics</a:t>
            </a:r>
            <a:r>
              <a:rPr lang="ru-RU" dirty="0"/>
              <a:t> </a:t>
            </a:r>
            <a:r>
              <a:rPr lang="en-US" dirty="0"/>
              <a:t>to control the release profile of payloads.</a:t>
            </a:r>
            <a:r>
              <a:rPr lang="ru-RU" dirty="0"/>
              <a:t> </a:t>
            </a:r>
            <a:r>
              <a:rPr lang="en-US" dirty="0"/>
              <a:t>Nanoscale. 2016;8:11511–11517.</a:t>
            </a:r>
            <a:endParaRPr lang="ru-RU" dirty="0"/>
          </a:p>
        </p:txBody>
      </p:sp>
      <p:sp>
        <p:nvSpPr>
          <p:cNvPr id="12" name="TextBox 11">
            <a:extLst>
              <a:ext uri="{FF2B5EF4-FFF2-40B4-BE49-F238E27FC236}">
                <a16:creationId xmlns:a16="http://schemas.microsoft.com/office/drawing/2014/main" id="{761D42A0-ED62-49C6-B78B-5B251EAE95DA}"/>
              </a:ext>
            </a:extLst>
          </p:cNvPr>
          <p:cNvSpPr txBox="1"/>
          <p:nvPr/>
        </p:nvSpPr>
        <p:spPr>
          <a:xfrm>
            <a:off x="263352" y="2089144"/>
            <a:ext cx="11737304" cy="2862322"/>
          </a:xfrm>
          <a:prstGeom prst="rect">
            <a:avLst/>
          </a:prstGeom>
          <a:noFill/>
        </p:spPr>
        <p:txBody>
          <a:bodyPr wrap="square">
            <a:spAutoFit/>
          </a:bodyPr>
          <a:lstStyle/>
          <a:p>
            <a:r>
              <a:rPr lang="en-US" dirty="0"/>
              <a:t>85. </a:t>
            </a:r>
            <a:r>
              <a:rPr lang="en-US" dirty="0" err="1"/>
              <a:t>Osada</a:t>
            </a:r>
            <a:r>
              <a:rPr lang="en-US" dirty="0"/>
              <a:t> M, Sasaki T. </a:t>
            </a:r>
            <a:r>
              <a:rPr lang="en-US" dirty="0" err="1"/>
              <a:t>Nanoarchitectonics</a:t>
            </a:r>
            <a:r>
              <a:rPr lang="en-US" dirty="0"/>
              <a:t> in dielectric/ferroelectric layered perovskites: from bulk 3D systems</a:t>
            </a:r>
          </a:p>
          <a:p>
            <a:r>
              <a:rPr lang="en-US" dirty="0"/>
              <a:t>to 2D nanosheets. Dalton Trans. 2018;47:2841–2851.</a:t>
            </a:r>
          </a:p>
          <a:p>
            <a:r>
              <a:rPr lang="en-US" dirty="0"/>
              <a:t>86. Wang KL, </a:t>
            </a:r>
            <a:r>
              <a:rPr lang="en-US" dirty="0" err="1"/>
              <a:t>Galatsis</a:t>
            </a:r>
            <a:r>
              <a:rPr lang="en-US" dirty="0"/>
              <a:t> K, </a:t>
            </a:r>
            <a:r>
              <a:rPr lang="en-US" dirty="0" err="1"/>
              <a:t>Ostroumov</a:t>
            </a:r>
            <a:r>
              <a:rPr lang="en-US" dirty="0"/>
              <a:t> R, et al. </a:t>
            </a:r>
            <a:r>
              <a:rPr lang="en-US" dirty="0" err="1"/>
              <a:t>Nanoarchitectonics</a:t>
            </a:r>
            <a:r>
              <a:rPr lang="en-US" dirty="0"/>
              <a:t> for heterogeneous integrated </a:t>
            </a:r>
            <a:r>
              <a:rPr lang="en-US" dirty="0" err="1"/>
              <a:t>nanosystems</a:t>
            </a:r>
            <a:r>
              <a:rPr lang="en-US" dirty="0"/>
              <a:t>. Proc IEEE. 2008;96:212–229.</a:t>
            </a:r>
          </a:p>
          <a:p>
            <a:r>
              <a:rPr lang="en-US" dirty="0"/>
              <a:t>87. Li YJ, Yan YL, Zhao YS, et al. Construction of nanowire heterojunctions: photonic </a:t>
            </a:r>
            <a:r>
              <a:rPr lang="en-US" dirty="0" err="1"/>
              <a:t>functionoriented</a:t>
            </a:r>
            <a:endParaRPr lang="en-US" dirty="0"/>
          </a:p>
          <a:p>
            <a:r>
              <a:rPr lang="en-US" dirty="0" err="1"/>
              <a:t>nanoarchitectonics</a:t>
            </a:r>
            <a:r>
              <a:rPr lang="en-US" dirty="0"/>
              <a:t>. Adv Mater. 2016;28:1319–1326.</a:t>
            </a:r>
          </a:p>
          <a:p>
            <a:r>
              <a:rPr lang="en-US" dirty="0"/>
              <a:t>88. </a:t>
            </a:r>
            <a:r>
              <a:rPr lang="en-US" dirty="0" err="1"/>
              <a:t>Govindaraju</a:t>
            </a:r>
            <a:r>
              <a:rPr lang="en-US" dirty="0"/>
              <a:t> T, </a:t>
            </a:r>
            <a:r>
              <a:rPr lang="en-US" dirty="0" err="1"/>
              <a:t>Avinash</a:t>
            </a:r>
            <a:r>
              <a:rPr lang="en-US" dirty="0"/>
              <a:t> MB. Two-dimensional </a:t>
            </a:r>
            <a:r>
              <a:rPr lang="en-US" dirty="0" err="1"/>
              <a:t>nanoarchitectonics</a:t>
            </a:r>
            <a:r>
              <a:rPr lang="en-US" dirty="0"/>
              <a:t>: organic and hybrid materials. Nanoscale. 2012;4:6102–6117.</a:t>
            </a:r>
          </a:p>
          <a:p>
            <a:r>
              <a:rPr lang="en-US" dirty="0"/>
              <a:t>89 </a:t>
            </a:r>
            <a:r>
              <a:rPr lang="en-US" dirty="0" err="1"/>
              <a:t>Ariga</a:t>
            </a:r>
            <a:r>
              <a:rPr lang="en-US" dirty="0"/>
              <a:t> K, Yamauchi Y, Rydzek G, et al. Layer-by-layer </a:t>
            </a:r>
            <a:r>
              <a:rPr lang="en-US" dirty="0" err="1"/>
              <a:t>nanoarchitectonics</a:t>
            </a:r>
            <a:r>
              <a:rPr lang="en-US" dirty="0"/>
              <a:t>: invention, innovation, and evolution.</a:t>
            </a:r>
          </a:p>
          <a:p>
            <a:r>
              <a:rPr lang="en-US" dirty="0"/>
              <a:t>Chem Lett. 2014;43:36–68.</a:t>
            </a:r>
            <a:endParaRPr lang="ru-RU" dirty="0"/>
          </a:p>
        </p:txBody>
      </p:sp>
      <p:sp>
        <p:nvSpPr>
          <p:cNvPr id="16" name="TextBox 15">
            <a:extLst>
              <a:ext uri="{FF2B5EF4-FFF2-40B4-BE49-F238E27FC236}">
                <a16:creationId xmlns:a16="http://schemas.microsoft.com/office/drawing/2014/main" id="{FD16BA02-ECAA-4F25-9BAA-7795B2D4AC95}"/>
              </a:ext>
            </a:extLst>
          </p:cNvPr>
          <p:cNvSpPr txBox="1"/>
          <p:nvPr/>
        </p:nvSpPr>
        <p:spPr>
          <a:xfrm>
            <a:off x="278639" y="4797152"/>
            <a:ext cx="11836794" cy="1754326"/>
          </a:xfrm>
          <a:prstGeom prst="rect">
            <a:avLst/>
          </a:prstGeom>
          <a:noFill/>
        </p:spPr>
        <p:txBody>
          <a:bodyPr wrap="square">
            <a:spAutoFit/>
          </a:bodyPr>
          <a:lstStyle/>
          <a:p>
            <a:r>
              <a:rPr lang="en-US" dirty="0"/>
              <a:t>90 Rydzek G, Ji Q, Li M, et al. Electrochemical </a:t>
            </a:r>
            <a:r>
              <a:rPr lang="en-US" dirty="0" err="1"/>
              <a:t>nanoarchitectonics</a:t>
            </a:r>
            <a:r>
              <a:rPr lang="en-US" dirty="0"/>
              <a:t> and layer-by-layer assembly: from basics to</a:t>
            </a:r>
          </a:p>
          <a:p>
            <a:r>
              <a:rPr lang="en-US" dirty="0"/>
              <a:t>future. Nano Today. 2015;10:138–167.</a:t>
            </a:r>
          </a:p>
          <a:p>
            <a:r>
              <a:rPr lang="en-US" dirty="0"/>
              <a:t>91 </a:t>
            </a:r>
            <a:r>
              <a:rPr lang="en-US" dirty="0" err="1"/>
              <a:t>Mathesh</a:t>
            </a:r>
            <a:r>
              <a:rPr lang="en-US" dirty="0"/>
              <a:t> M, Liu JQ, Barrow CJ, et al. </a:t>
            </a:r>
            <a:r>
              <a:rPr lang="en-US" dirty="0" err="1"/>
              <a:t>Grapheneoxide</a:t>
            </a:r>
            <a:r>
              <a:rPr lang="en-US" dirty="0"/>
              <a:t>-based enzyme </a:t>
            </a:r>
            <a:r>
              <a:rPr lang="en-US" dirty="0" err="1"/>
              <a:t>nanoarchitectonics</a:t>
            </a:r>
            <a:r>
              <a:rPr lang="en-US" dirty="0"/>
              <a:t> for substrate</a:t>
            </a:r>
          </a:p>
          <a:p>
            <a:r>
              <a:rPr lang="en-US" dirty="0"/>
              <a:t>channeling. Chem Eur J. 2017;23:304–311.</a:t>
            </a:r>
          </a:p>
          <a:p>
            <a:r>
              <a:rPr lang="en-US" dirty="0"/>
              <a:t>92 Ramanathan M, Shrestha LK, Mori T, et al. Amphiphile </a:t>
            </a:r>
            <a:r>
              <a:rPr lang="en-US" dirty="0" err="1"/>
              <a:t>nanoarchitectonics</a:t>
            </a:r>
            <a:r>
              <a:rPr lang="en-US" dirty="0"/>
              <a:t>: from basic physical</a:t>
            </a:r>
          </a:p>
          <a:p>
            <a:r>
              <a:rPr lang="en-US" dirty="0"/>
              <a:t>chemistry to advanced applications. Phys Chem </a:t>
            </a:r>
            <a:r>
              <a:rPr lang="en-US" dirty="0" err="1"/>
              <a:t>Chem</a:t>
            </a:r>
            <a:r>
              <a:rPr lang="en-US" dirty="0"/>
              <a:t> Phys. 2013;15:10580–10611.</a:t>
            </a:r>
          </a:p>
        </p:txBody>
      </p:sp>
    </p:spTree>
    <p:extLst>
      <p:ext uri="{BB962C8B-B14F-4D97-AF65-F5344CB8AC3E}">
        <p14:creationId xmlns:p14="http://schemas.microsoft.com/office/powerpoint/2010/main" val="175340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B5FB1F-BCA5-42BC-9C47-4A6EE0EB18F4}"/>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358E1F25-68E1-44F1-804D-6A1E765864D2}"/>
              </a:ext>
            </a:extLst>
          </p:cNvPr>
          <p:cNvSpPr txBox="1"/>
          <p:nvPr/>
        </p:nvSpPr>
        <p:spPr>
          <a:xfrm>
            <a:off x="191344" y="1556792"/>
            <a:ext cx="11881320" cy="646331"/>
          </a:xfrm>
          <a:prstGeom prst="rect">
            <a:avLst/>
          </a:prstGeom>
          <a:noFill/>
        </p:spPr>
        <p:txBody>
          <a:bodyPr wrap="square">
            <a:spAutoFit/>
          </a:bodyPr>
          <a:lstStyle/>
          <a:p>
            <a:r>
              <a:rPr lang="en-US" dirty="0"/>
              <a:t>93. </a:t>
            </a:r>
            <a:r>
              <a:rPr lang="en-US" dirty="0" err="1"/>
              <a:t>RamanathanM</a:t>
            </a:r>
            <a:r>
              <a:rPr lang="en-US" dirty="0"/>
              <a:t>, Hong K, Ji Q, et al. </a:t>
            </a:r>
            <a:r>
              <a:rPr lang="en-US" dirty="0" err="1"/>
              <a:t>Nanoarchitectonics</a:t>
            </a:r>
            <a:r>
              <a:rPr lang="en-US" dirty="0"/>
              <a:t> of molecular aggregates: science and technology. J</a:t>
            </a:r>
          </a:p>
          <a:p>
            <a:r>
              <a:rPr lang="en-US" dirty="0" err="1"/>
              <a:t>Nanosci</a:t>
            </a:r>
            <a:r>
              <a:rPr lang="en-US" dirty="0"/>
              <a:t> </a:t>
            </a:r>
            <a:r>
              <a:rPr lang="en-US" dirty="0" err="1"/>
              <a:t>Nanotechnol</a:t>
            </a:r>
            <a:r>
              <a:rPr lang="en-US" dirty="0"/>
              <a:t>. 2014;14:390–401.</a:t>
            </a:r>
            <a:endParaRPr lang="ru-RU" dirty="0"/>
          </a:p>
        </p:txBody>
      </p:sp>
      <p:sp>
        <p:nvSpPr>
          <p:cNvPr id="8" name="TextBox 7">
            <a:extLst>
              <a:ext uri="{FF2B5EF4-FFF2-40B4-BE49-F238E27FC236}">
                <a16:creationId xmlns:a16="http://schemas.microsoft.com/office/drawing/2014/main" id="{DFBD2316-D87D-4053-ADB8-F47B291FD67C}"/>
              </a:ext>
            </a:extLst>
          </p:cNvPr>
          <p:cNvSpPr txBox="1"/>
          <p:nvPr/>
        </p:nvSpPr>
        <p:spPr>
          <a:xfrm>
            <a:off x="205629" y="2132856"/>
            <a:ext cx="11881320" cy="646331"/>
          </a:xfrm>
          <a:prstGeom prst="rect">
            <a:avLst/>
          </a:prstGeom>
          <a:noFill/>
        </p:spPr>
        <p:txBody>
          <a:bodyPr wrap="square">
            <a:spAutoFit/>
          </a:bodyPr>
          <a:lstStyle/>
          <a:p>
            <a:r>
              <a:rPr lang="en-US" dirty="0"/>
              <a:t>94. Shrestha LK, </a:t>
            </a:r>
            <a:r>
              <a:rPr lang="en-US" dirty="0" err="1"/>
              <a:t>Strzelczyk</a:t>
            </a:r>
            <a:r>
              <a:rPr lang="en-US" dirty="0"/>
              <a:t> KM, Shrestha RG, et al. Nonionic amphiphile </a:t>
            </a:r>
            <a:r>
              <a:rPr lang="en-US" dirty="0" err="1"/>
              <a:t>nanoarchitectonics</a:t>
            </a:r>
            <a:r>
              <a:rPr lang="en-US" dirty="0"/>
              <a:t>: </a:t>
            </a:r>
            <a:r>
              <a:rPr lang="en-US" dirty="0" err="1"/>
              <a:t>selfassembly</a:t>
            </a:r>
            <a:endParaRPr lang="en-US" dirty="0"/>
          </a:p>
          <a:p>
            <a:r>
              <a:rPr lang="en-US" dirty="0"/>
              <a:t>into micelles and lyotropic liquid crystals. Nanotechnology. 2015;26:204002.</a:t>
            </a:r>
            <a:endParaRPr lang="ru-RU" dirty="0"/>
          </a:p>
        </p:txBody>
      </p:sp>
      <p:sp>
        <p:nvSpPr>
          <p:cNvPr id="12" name="TextBox 11">
            <a:extLst>
              <a:ext uri="{FF2B5EF4-FFF2-40B4-BE49-F238E27FC236}">
                <a16:creationId xmlns:a16="http://schemas.microsoft.com/office/drawing/2014/main" id="{C3F18EC8-F85D-400C-9820-04F2BCB2CE84}"/>
              </a:ext>
            </a:extLst>
          </p:cNvPr>
          <p:cNvSpPr txBox="1"/>
          <p:nvPr/>
        </p:nvSpPr>
        <p:spPr>
          <a:xfrm>
            <a:off x="234722" y="2636912"/>
            <a:ext cx="11852227" cy="3139321"/>
          </a:xfrm>
          <a:prstGeom prst="rect">
            <a:avLst/>
          </a:prstGeom>
          <a:noFill/>
        </p:spPr>
        <p:txBody>
          <a:bodyPr wrap="square">
            <a:spAutoFit/>
          </a:bodyPr>
          <a:lstStyle/>
          <a:p>
            <a:r>
              <a:rPr lang="en-US" dirty="0"/>
              <a:t>95. Cortez ML, Lorenzo A, </a:t>
            </a:r>
            <a:r>
              <a:rPr lang="en-US" dirty="0" err="1"/>
              <a:t>Marmisolle</a:t>
            </a:r>
            <a:r>
              <a:rPr lang="en-US" dirty="0"/>
              <a:t> WA, et al. Highly-organized stacked multilayers via layer-</a:t>
            </a:r>
            <a:r>
              <a:rPr lang="en-US" dirty="0" err="1"/>
              <a:t>bylayer</a:t>
            </a:r>
            <a:endParaRPr lang="en-US" dirty="0"/>
          </a:p>
          <a:p>
            <a:r>
              <a:rPr lang="en-US" dirty="0"/>
              <a:t>assembly of lipid-like surfactants and polyelectrolytes. Stratified supramolecular structures for (bio) electrochemical </a:t>
            </a:r>
            <a:r>
              <a:rPr lang="en-US" dirty="0" err="1"/>
              <a:t>nanoarchitectonics</a:t>
            </a:r>
            <a:r>
              <a:rPr lang="en-US" dirty="0"/>
              <a:t>. Soft Matter. 2018;14:1939–1952.</a:t>
            </a:r>
          </a:p>
          <a:p>
            <a:r>
              <a:rPr lang="en-US" dirty="0"/>
              <a:t>96. Yan YL, Ye J, Wang K, et al. Wavelength division multiplexer based on semiconductor heterostructures</a:t>
            </a:r>
          </a:p>
          <a:p>
            <a:r>
              <a:rPr lang="en-US" dirty="0"/>
              <a:t>constructed via </a:t>
            </a:r>
            <a:r>
              <a:rPr lang="en-US" dirty="0" err="1"/>
              <a:t>nanoarchitectonics</a:t>
            </a:r>
            <a:r>
              <a:rPr lang="en-US" dirty="0"/>
              <a:t>. Small. 2018;14:1702698.</a:t>
            </a:r>
          </a:p>
          <a:p>
            <a:r>
              <a:rPr lang="en-US" dirty="0"/>
              <a:t>97. Nayak A, </a:t>
            </a:r>
            <a:r>
              <a:rPr lang="en-US" dirty="0" err="1"/>
              <a:t>Unayama</a:t>
            </a:r>
            <a:r>
              <a:rPr lang="en-US" dirty="0"/>
              <a:t> S, Tai S, et al. </a:t>
            </a:r>
            <a:r>
              <a:rPr lang="en-US" dirty="0" err="1"/>
              <a:t>Nanoarchitectonics</a:t>
            </a:r>
            <a:r>
              <a:rPr lang="en-US" dirty="0"/>
              <a:t> for controlling the number of dopant atoms in solid</a:t>
            </a:r>
          </a:p>
          <a:p>
            <a:r>
              <a:rPr lang="en-US" dirty="0"/>
              <a:t>electrolyte nanodots. Adv Mater. 2018;30:1703261.</a:t>
            </a:r>
          </a:p>
          <a:p>
            <a:r>
              <a:rPr lang="en-US" dirty="0"/>
              <a:t>98. Ishihara S, </a:t>
            </a:r>
            <a:r>
              <a:rPr lang="en-US" dirty="0" err="1"/>
              <a:t>Labuta</a:t>
            </a:r>
            <a:r>
              <a:rPr lang="en-US" dirty="0"/>
              <a:t> J, Van </a:t>
            </a:r>
            <a:r>
              <a:rPr lang="en-US" dirty="0" err="1"/>
              <a:t>Rossom</a:t>
            </a:r>
            <a:r>
              <a:rPr lang="en-US" dirty="0"/>
              <a:t> W, et al. </a:t>
            </a:r>
            <a:r>
              <a:rPr lang="en-US" dirty="0" err="1"/>
              <a:t>Porphyrinbased</a:t>
            </a:r>
            <a:r>
              <a:rPr lang="en-US" dirty="0"/>
              <a:t> sensor </a:t>
            </a:r>
            <a:r>
              <a:rPr lang="en-US" dirty="0" err="1"/>
              <a:t>nanoarchitectonics</a:t>
            </a:r>
            <a:r>
              <a:rPr lang="en-US" dirty="0"/>
              <a:t> in diverse physical</a:t>
            </a:r>
          </a:p>
          <a:p>
            <a:r>
              <a:rPr lang="en-US" dirty="0"/>
              <a:t>detection modes. Phys Chem </a:t>
            </a:r>
            <a:r>
              <a:rPr lang="en-US" dirty="0" err="1"/>
              <a:t>Chem</a:t>
            </a:r>
            <a:r>
              <a:rPr lang="en-US" dirty="0"/>
              <a:t> Phys. 2014;16:9713–9746.</a:t>
            </a:r>
          </a:p>
          <a:p>
            <a:r>
              <a:rPr lang="en-US" dirty="0"/>
              <a:t>99. </a:t>
            </a:r>
            <a:r>
              <a:rPr lang="en-US" dirty="0" err="1"/>
              <a:t>Ariga</a:t>
            </a:r>
            <a:r>
              <a:rPr lang="en-US" dirty="0"/>
              <a:t> K, Minami K, Shrestha LK. </a:t>
            </a:r>
            <a:r>
              <a:rPr lang="en-US" dirty="0" err="1"/>
              <a:t>Nanoarchitectonics</a:t>
            </a:r>
            <a:r>
              <a:rPr lang="en-US" dirty="0"/>
              <a:t> for carbon-material-based sensors. Analyst. 2016;141:2629–2638.</a:t>
            </a:r>
            <a:endParaRPr lang="ru-RU" dirty="0"/>
          </a:p>
        </p:txBody>
      </p:sp>
      <p:sp>
        <p:nvSpPr>
          <p:cNvPr id="16" name="TextBox 15">
            <a:extLst>
              <a:ext uri="{FF2B5EF4-FFF2-40B4-BE49-F238E27FC236}">
                <a16:creationId xmlns:a16="http://schemas.microsoft.com/office/drawing/2014/main" id="{76F7D9AC-7E72-48D9-B458-B4B27ED1CE24}"/>
              </a:ext>
            </a:extLst>
          </p:cNvPr>
          <p:cNvSpPr txBox="1"/>
          <p:nvPr/>
        </p:nvSpPr>
        <p:spPr>
          <a:xfrm>
            <a:off x="241864" y="5589240"/>
            <a:ext cx="11837942" cy="1200329"/>
          </a:xfrm>
          <a:prstGeom prst="rect">
            <a:avLst/>
          </a:prstGeom>
          <a:noFill/>
        </p:spPr>
        <p:txBody>
          <a:bodyPr wrap="square">
            <a:spAutoFit/>
          </a:bodyPr>
          <a:lstStyle/>
          <a:p>
            <a:r>
              <a:rPr lang="en-US" dirty="0"/>
              <a:t>100. </a:t>
            </a:r>
            <a:r>
              <a:rPr lang="en-US" dirty="0" err="1"/>
              <a:t>Pandeeswar</a:t>
            </a:r>
            <a:r>
              <a:rPr lang="en-US" dirty="0"/>
              <a:t> MM, </a:t>
            </a:r>
            <a:r>
              <a:rPr lang="en-US" dirty="0" err="1"/>
              <a:t>Senanayak</a:t>
            </a:r>
            <a:r>
              <a:rPr lang="en-US" dirty="0"/>
              <a:t> SP, </a:t>
            </a:r>
            <a:r>
              <a:rPr lang="en-US" dirty="0" err="1"/>
              <a:t>Govindaraju</a:t>
            </a:r>
            <a:r>
              <a:rPr lang="en-US" dirty="0"/>
              <a:t> T. </a:t>
            </a:r>
            <a:r>
              <a:rPr lang="en-US" dirty="0" err="1"/>
              <a:t>Nanoarchitectonics</a:t>
            </a:r>
            <a:r>
              <a:rPr lang="en-US" dirty="0"/>
              <a:t> of small molecule and DNA for</a:t>
            </a:r>
          </a:p>
          <a:p>
            <a:r>
              <a:rPr lang="en-US" dirty="0"/>
              <a:t>ultrasensitive detection of mercury. ACS Appl Mater Interfaces. 2016;8:30362–30371.</a:t>
            </a:r>
          </a:p>
          <a:p>
            <a:r>
              <a:rPr lang="en-US" dirty="0"/>
              <a:t>101. Komiyama M, Mori T, </a:t>
            </a:r>
            <a:r>
              <a:rPr lang="en-US" dirty="0" err="1"/>
              <a:t>Ariga</a:t>
            </a:r>
            <a:r>
              <a:rPr lang="en-US" dirty="0"/>
              <a:t> K. Molecular imprinting: materials </a:t>
            </a:r>
            <a:r>
              <a:rPr lang="en-US" dirty="0" err="1"/>
              <a:t>nanoarchitectonics</a:t>
            </a:r>
            <a:r>
              <a:rPr lang="en-US" dirty="0"/>
              <a:t> with molecular</a:t>
            </a:r>
          </a:p>
          <a:p>
            <a:r>
              <a:rPr lang="en-US" dirty="0"/>
              <a:t>information. Bull Chem Soc </a:t>
            </a:r>
            <a:r>
              <a:rPr lang="en-US" dirty="0" err="1"/>
              <a:t>Jpn</a:t>
            </a:r>
            <a:r>
              <a:rPr lang="en-US" dirty="0"/>
              <a:t>. 2018;9:1075–1111.</a:t>
            </a:r>
            <a:endParaRPr lang="ru-RU" dirty="0"/>
          </a:p>
        </p:txBody>
      </p:sp>
    </p:spTree>
    <p:extLst>
      <p:ext uri="{BB962C8B-B14F-4D97-AF65-F5344CB8AC3E}">
        <p14:creationId xmlns:p14="http://schemas.microsoft.com/office/powerpoint/2010/main" val="15225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D6511D-5808-4EEF-A325-AF77B36FFF10}"/>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A7FD44E5-C76D-432A-BF4F-CEC27E9DCC34}"/>
              </a:ext>
            </a:extLst>
          </p:cNvPr>
          <p:cNvSpPr txBox="1"/>
          <p:nvPr/>
        </p:nvSpPr>
        <p:spPr>
          <a:xfrm>
            <a:off x="191344" y="1556792"/>
            <a:ext cx="11809312" cy="3970318"/>
          </a:xfrm>
          <a:prstGeom prst="rect">
            <a:avLst/>
          </a:prstGeom>
          <a:noFill/>
        </p:spPr>
        <p:txBody>
          <a:bodyPr wrap="square">
            <a:spAutoFit/>
          </a:bodyPr>
          <a:lstStyle/>
          <a:p>
            <a:r>
              <a:rPr lang="en-US" dirty="0"/>
              <a:t>102. Jackman JA, Cho N-J, Nishikawa M, et al. Materials </a:t>
            </a:r>
            <a:r>
              <a:rPr lang="en-US" dirty="0" err="1"/>
              <a:t>nanoarchitectonics</a:t>
            </a:r>
            <a:r>
              <a:rPr lang="en-US" dirty="0"/>
              <a:t> for mechanical tools in chemical/</a:t>
            </a:r>
          </a:p>
          <a:p>
            <a:r>
              <a:rPr lang="en-US" dirty="0"/>
              <a:t>biological sensing. Chem Asian J. 2018;13:3366–3377.</a:t>
            </a:r>
          </a:p>
          <a:p>
            <a:r>
              <a:rPr lang="en-US" dirty="0"/>
              <a:t>103. Takada K. Interfacial </a:t>
            </a:r>
            <a:r>
              <a:rPr lang="en-US" dirty="0" err="1"/>
              <a:t>nanoarchitectonics</a:t>
            </a:r>
            <a:r>
              <a:rPr lang="en-US" dirty="0"/>
              <a:t> for </a:t>
            </a:r>
            <a:r>
              <a:rPr lang="en-US" dirty="0" err="1"/>
              <a:t>solidstate</a:t>
            </a:r>
            <a:r>
              <a:rPr lang="en-US" dirty="0"/>
              <a:t> lithium batteries. Langmuir. 2013;29:7538–7541.</a:t>
            </a:r>
          </a:p>
          <a:p>
            <a:r>
              <a:rPr lang="en-US" dirty="0"/>
              <a:t>104. Chen RJ, Zhao TL, Zhang XX, et al. Advanced cathode materials for lithium-ion batteries using</a:t>
            </a:r>
          </a:p>
          <a:p>
            <a:r>
              <a:rPr lang="en-US" dirty="0" err="1"/>
              <a:t>nanoarchitectonics</a:t>
            </a:r>
            <a:r>
              <a:rPr lang="en-US" dirty="0"/>
              <a:t>. Nanoscale </a:t>
            </a:r>
            <a:r>
              <a:rPr lang="en-US" dirty="0" err="1"/>
              <a:t>Horiz</a:t>
            </a:r>
            <a:r>
              <a:rPr lang="en-US" dirty="0"/>
              <a:t>. 2016;1:423–444.</a:t>
            </a:r>
          </a:p>
          <a:p>
            <a:r>
              <a:rPr lang="en-US" dirty="0"/>
              <a:t>105. Khan AH, Ghosh S, Pradhan B, et al. Two-dimensional (2D) nanomaterials towards electrochemical </a:t>
            </a:r>
            <a:r>
              <a:rPr lang="en-US" dirty="0" err="1"/>
              <a:t>nanoarchitectonics</a:t>
            </a:r>
            <a:r>
              <a:rPr lang="en-US" dirty="0"/>
              <a:t> in energy-related applications. Bull Chem Soc </a:t>
            </a:r>
            <a:r>
              <a:rPr lang="en-US" dirty="0" err="1"/>
              <a:t>Jpn</a:t>
            </a:r>
            <a:r>
              <a:rPr lang="en-US" dirty="0"/>
              <a:t>. 2017;90:627–648.</a:t>
            </a:r>
          </a:p>
          <a:p>
            <a:r>
              <a:rPr lang="en-US" dirty="0"/>
              <a:t>106. Kim J, Kim J-H, </a:t>
            </a:r>
            <a:r>
              <a:rPr lang="en-US" dirty="0" err="1"/>
              <a:t>Ariga</a:t>
            </a:r>
            <a:r>
              <a:rPr lang="en-US" dirty="0"/>
              <a:t> K. Redox active polymers for energy storage </a:t>
            </a:r>
            <a:r>
              <a:rPr lang="en-US" dirty="0" err="1"/>
              <a:t>nanoarchitectonics</a:t>
            </a:r>
            <a:r>
              <a:rPr lang="en-US" dirty="0"/>
              <a:t>. Joule. 2017;1:739–768.</a:t>
            </a:r>
          </a:p>
          <a:p>
            <a:r>
              <a:rPr lang="en-US" dirty="0"/>
              <a:t>107. Xu J, Zhang JJ, Zhang WJ, et al. Interlayer </a:t>
            </a:r>
            <a:r>
              <a:rPr lang="en-US" dirty="0" err="1"/>
              <a:t>nanoarchitectonics</a:t>
            </a:r>
            <a:r>
              <a:rPr lang="en-US" dirty="0"/>
              <a:t> of two-dimensional transition-metal dichalcogenides nanosheets for energy storage and conversion applications. Adv Energy Mater. 2017;7:1700571.</a:t>
            </a:r>
          </a:p>
          <a:p>
            <a:r>
              <a:rPr lang="en-US" dirty="0"/>
              <a:t>108. </a:t>
            </a:r>
            <a:r>
              <a:rPr lang="en-US" dirty="0" err="1"/>
              <a:t>Ariga</a:t>
            </a:r>
            <a:r>
              <a:rPr lang="en-US" dirty="0"/>
              <a:t> K, Ishihara S, Abe H, et al. Materials </a:t>
            </a:r>
            <a:r>
              <a:rPr lang="en-US" dirty="0" err="1"/>
              <a:t>nanoarchitectonics</a:t>
            </a:r>
            <a:r>
              <a:rPr lang="en-US" dirty="0"/>
              <a:t> for environmental remediation and sensing. J Mater Chem. 2012;22:2369–2377.</a:t>
            </a:r>
          </a:p>
          <a:p>
            <a:r>
              <a:rPr lang="en-US" dirty="0"/>
              <a:t>109. Abe H, Liu J, </a:t>
            </a:r>
            <a:r>
              <a:rPr lang="en-US" dirty="0" err="1"/>
              <a:t>Ariga</a:t>
            </a:r>
            <a:r>
              <a:rPr lang="en-US" dirty="0"/>
              <a:t> K. Catalytic </a:t>
            </a:r>
            <a:r>
              <a:rPr lang="en-US" dirty="0" err="1"/>
              <a:t>nanoarchitectonics</a:t>
            </a:r>
            <a:r>
              <a:rPr lang="en-US" dirty="0"/>
              <a:t> for environmentally-compatible energy generation.</a:t>
            </a:r>
          </a:p>
          <a:p>
            <a:r>
              <a:rPr lang="en-US" dirty="0"/>
              <a:t>Mater Today. 2016;19:12–18.</a:t>
            </a:r>
            <a:endParaRPr lang="ru-RU" dirty="0"/>
          </a:p>
        </p:txBody>
      </p:sp>
      <p:sp>
        <p:nvSpPr>
          <p:cNvPr id="10" name="TextBox 9">
            <a:extLst>
              <a:ext uri="{FF2B5EF4-FFF2-40B4-BE49-F238E27FC236}">
                <a16:creationId xmlns:a16="http://schemas.microsoft.com/office/drawing/2014/main" id="{035AC09C-D917-4BAB-A7EA-6FA0AB40B0E3}"/>
              </a:ext>
            </a:extLst>
          </p:cNvPr>
          <p:cNvSpPr txBox="1"/>
          <p:nvPr/>
        </p:nvSpPr>
        <p:spPr>
          <a:xfrm>
            <a:off x="205905" y="5373216"/>
            <a:ext cx="11881320" cy="1200329"/>
          </a:xfrm>
          <a:prstGeom prst="rect">
            <a:avLst/>
          </a:prstGeom>
          <a:noFill/>
        </p:spPr>
        <p:txBody>
          <a:bodyPr wrap="square">
            <a:spAutoFit/>
          </a:bodyPr>
          <a:lstStyle/>
          <a:p>
            <a:r>
              <a:rPr lang="en-US" dirty="0"/>
              <a:t>110. </a:t>
            </a:r>
            <a:r>
              <a:rPr lang="en-US" dirty="0" err="1"/>
              <a:t>Ariga</a:t>
            </a:r>
            <a:r>
              <a:rPr lang="en-US" dirty="0"/>
              <a:t> K, Ishihara S, Abe H. Atomic-architectonics, </a:t>
            </a:r>
            <a:r>
              <a:rPr lang="en-US" dirty="0" err="1"/>
              <a:t>nanoarchitectonics</a:t>
            </a:r>
            <a:r>
              <a:rPr lang="en-US" dirty="0"/>
              <a:t> and </a:t>
            </a:r>
            <a:r>
              <a:rPr lang="en-US" dirty="0" err="1"/>
              <a:t>microarchitectonics</a:t>
            </a:r>
            <a:r>
              <a:rPr lang="en-US" dirty="0"/>
              <a:t> for strategies</a:t>
            </a:r>
          </a:p>
          <a:p>
            <a:r>
              <a:rPr lang="en-US" dirty="0"/>
              <a:t>to make junk materials work as precious catalysts. </a:t>
            </a:r>
            <a:r>
              <a:rPr lang="en-US" dirty="0" err="1"/>
              <a:t>Cryst</a:t>
            </a:r>
            <a:r>
              <a:rPr lang="en-US" dirty="0"/>
              <a:t> </a:t>
            </a:r>
            <a:r>
              <a:rPr lang="en-US" dirty="0" err="1"/>
              <a:t>Eng</a:t>
            </a:r>
            <a:r>
              <a:rPr lang="en-US" dirty="0"/>
              <a:t> Comm. 2016;18:6770–6778.</a:t>
            </a:r>
          </a:p>
          <a:p>
            <a:r>
              <a:rPr lang="en-US" dirty="0"/>
              <a:t>111. </a:t>
            </a:r>
            <a:r>
              <a:rPr lang="en-US" dirty="0" err="1"/>
              <a:t>Ariga</a:t>
            </a:r>
            <a:r>
              <a:rPr lang="en-US" dirty="0"/>
              <a:t> K, Jackman JA, Cho N-J, et al. </a:t>
            </a:r>
            <a:r>
              <a:rPr lang="en-US" dirty="0" err="1"/>
              <a:t>Nanoarchitectonic</a:t>
            </a:r>
            <a:r>
              <a:rPr lang="en-US" dirty="0"/>
              <a:t>-based material platforms for environmental</a:t>
            </a:r>
          </a:p>
          <a:p>
            <a:r>
              <a:rPr lang="en-US" dirty="0"/>
              <a:t>and bioprocessing applications. Chem Rec. Forthcoming. DOI: 10.1002/tcr.201800103.</a:t>
            </a:r>
            <a:endParaRPr lang="ru-RU" dirty="0"/>
          </a:p>
        </p:txBody>
      </p:sp>
    </p:spTree>
    <p:extLst>
      <p:ext uri="{BB962C8B-B14F-4D97-AF65-F5344CB8AC3E}">
        <p14:creationId xmlns:p14="http://schemas.microsoft.com/office/powerpoint/2010/main" val="45114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5FF1E7-62ED-40EB-8311-2CF21E35D4A8}"/>
              </a:ext>
            </a:extLst>
          </p:cNvPr>
          <p:cNvSpPr>
            <a:spLocks noGrp="1"/>
          </p:cNvSpPr>
          <p:nvPr>
            <p:ph type="title"/>
          </p:nvPr>
        </p:nvSpPr>
        <p:spPr/>
        <p:txBody>
          <a:bodyPr/>
          <a:lstStyle/>
          <a:p>
            <a:r>
              <a:rPr lang="ru-RU" dirty="0"/>
              <a:t>Ванна </a:t>
            </a:r>
            <a:r>
              <a:rPr lang="ru-RU" dirty="0" err="1"/>
              <a:t>Ленгмюра-Блоджетт</a:t>
            </a:r>
            <a:r>
              <a:rPr lang="ru-RU" dirty="0"/>
              <a:t> с двойным барьером и возможностью измерения давления ленгмюровских пленок LBXD-NT</a:t>
            </a:r>
          </a:p>
        </p:txBody>
      </p:sp>
      <p:pic>
        <p:nvPicPr>
          <p:cNvPr id="2050" name="Picture 2" descr="Ванна Ленгмюра-Блоджетт LBXD-NT">
            <a:extLst>
              <a:ext uri="{FF2B5EF4-FFF2-40B4-BE49-F238E27FC236}">
                <a16:creationId xmlns:a16="http://schemas.microsoft.com/office/drawing/2014/main" id="{7C834F05-B2BC-4A98-A48B-EF9D2FE2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2132856"/>
            <a:ext cx="33337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Мини-ванна Ленгмюра-Блоджетт для создания моно молекулярных слоев LBXD-MT">
            <a:extLst>
              <a:ext uri="{FF2B5EF4-FFF2-40B4-BE49-F238E27FC236}">
                <a16:creationId xmlns:a16="http://schemas.microsoft.com/office/drawing/2014/main" id="{E66A2499-E156-4F10-8F54-CAC086F7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2132856"/>
            <a:ext cx="3333750" cy="3143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1BEC17-7DDB-4090-AED1-E8518F41E752}"/>
              </a:ext>
            </a:extLst>
          </p:cNvPr>
          <p:cNvSpPr txBox="1"/>
          <p:nvPr/>
        </p:nvSpPr>
        <p:spPr>
          <a:xfrm>
            <a:off x="7896200" y="2097028"/>
            <a:ext cx="3933900" cy="1477328"/>
          </a:xfrm>
          <a:prstGeom prst="rect">
            <a:avLst/>
          </a:prstGeom>
          <a:noFill/>
        </p:spPr>
        <p:txBody>
          <a:bodyPr wrap="square">
            <a:spAutoFit/>
          </a:bodyPr>
          <a:lstStyle/>
          <a:p>
            <a:pPr marL="285750" indent="-285750">
              <a:buFont typeface="Arial" panose="020B0604020202020204" pitchFamily="34" charset="0"/>
              <a:buChar char="•"/>
            </a:pPr>
            <a:r>
              <a:rPr lang="ru-RU" dirty="0"/>
              <a:t>Два барьера для сжатия  </a:t>
            </a:r>
            <a:endParaRPr lang="en-US"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Материал всех смачиваемых и контактных частей: тефлон высокой чистоты (PTFE)</a:t>
            </a:r>
          </a:p>
        </p:txBody>
      </p:sp>
    </p:spTree>
    <p:extLst>
      <p:ext uri="{BB962C8B-B14F-4D97-AF65-F5344CB8AC3E}">
        <p14:creationId xmlns:p14="http://schemas.microsoft.com/office/powerpoint/2010/main" val="264939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0D142B-B0D1-4269-BAE0-4F75111D9CDC}"/>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976B0007-4DB6-4B0B-B480-2445587B3BE0}"/>
              </a:ext>
            </a:extLst>
          </p:cNvPr>
          <p:cNvSpPr txBox="1"/>
          <p:nvPr/>
        </p:nvSpPr>
        <p:spPr>
          <a:xfrm>
            <a:off x="263352" y="1484784"/>
            <a:ext cx="11881320" cy="646331"/>
          </a:xfrm>
          <a:prstGeom prst="rect">
            <a:avLst/>
          </a:prstGeom>
          <a:noFill/>
        </p:spPr>
        <p:txBody>
          <a:bodyPr wrap="square">
            <a:spAutoFit/>
          </a:bodyPr>
          <a:lstStyle/>
          <a:p>
            <a:r>
              <a:rPr lang="en-US" dirty="0"/>
              <a:t>112. </a:t>
            </a:r>
            <a:r>
              <a:rPr lang="en-US" dirty="0" err="1"/>
              <a:t>Ariga</a:t>
            </a:r>
            <a:r>
              <a:rPr lang="en-US" dirty="0"/>
              <a:t> K, Ji Q, McShane MJ, et al. Inorganic </a:t>
            </a:r>
            <a:r>
              <a:rPr lang="en-US" dirty="0" err="1"/>
              <a:t>nanoarchitectonics</a:t>
            </a:r>
            <a:r>
              <a:rPr lang="en-US" dirty="0"/>
              <a:t> for biological applications. Chem Mater. 2012;24:728–737.</a:t>
            </a:r>
            <a:endParaRPr lang="ru-RU" dirty="0"/>
          </a:p>
        </p:txBody>
      </p:sp>
      <p:sp>
        <p:nvSpPr>
          <p:cNvPr id="10" name="TextBox 9">
            <a:extLst>
              <a:ext uri="{FF2B5EF4-FFF2-40B4-BE49-F238E27FC236}">
                <a16:creationId xmlns:a16="http://schemas.microsoft.com/office/drawing/2014/main" id="{860B25C9-ECD1-4BA2-8962-A660C313440D}"/>
              </a:ext>
            </a:extLst>
          </p:cNvPr>
          <p:cNvSpPr txBox="1"/>
          <p:nvPr/>
        </p:nvSpPr>
        <p:spPr>
          <a:xfrm>
            <a:off x="263352" y="1988840"/>
            <a:ext cx="11809312" cy="4247317"/>
          </a:xfrm>
          <a:prstGeom prst="rect">
            <a:avLst/>
          </a:prstGeom>
          <a:noFill/>
        </p:spPr>
        <p:txBody>
          <a:bodyPr wrap="square">
            <a:spAutoFit/>
          </a:bodyPr>
          <a:lstStyle/>
          <a:p>
            <a:r>
              <a:rPr lang="en-US" dirty="0"/>
              <a:t>113. </a:t>
            </a:r>
            <a:r>
              <a:rPr lang="en-US" dirty="0" err="1"/>
              <a:t>Psarra</a:t>
            </a:r>
            <a:r>
              <a:rPr lang="en-US" dirty="0"/>
              <a:t> E, </a:t>
            </a:r>
            <a:r>
              <a:rPr lang="en-US" dirty="0" err="1"/>
              <a:t>Konig</a:t>
            </a:r>
            <a:r>
              <a:rPr lang="en-US" dirty="0"/>
              <a:t> U, Ueda Y, et al. Nanostructured </a:t>
            </a:r>
            <a:r>
              <a:rPr lang="en-US" dirty="0" err="1"/>
              <a:t>biointerfaces</a:t>
            </a:r>
            <a:r>
              <a:rPr lang="en-US" dirty="0"/>
              <a:t>: </a:t>
            </a:r>
            <a:r>
              <a:rPr lang="en-US" dirty="0" err="1"/>
              <a:t>nanoarchitectonics</a:t>
            </a:r>
            <a:r>
              <a:rPr lang="en-US" dirty="0"/>
              <a:t> of </a:t>
            </a:r>
            <a:r>
              <a:rPr lang="en-US" dirty="0" err="1"/>
              <a:t>thermoresponsive</a:t>
            </a:r>
            <a:endParaRPr lang="en-US" dirty="0"/>
          </a:p>
          <a:p>
            <a:r>
              <a:rPr lang="en-US" dirty="0"/>
              <a:t>polymer brushes impact protein adsorption and cell adhesion. ACS Appl Mater Interfaces. 2015;7:12516–12529.</a:t>
            </a:r>
          </a:p>
          <a:p>
            <a:r>
              <a:rPr lang="en-US" dirty="0"/>
              <a:t>114. </a:t>
            </a:r>
            <a:r>
              <a:rPr lang="en-US" dirty="0" err="1"/>
              <a:t>Ariga</a:t>
            </a:r>
            <a:r>
              <a:rPr lang="en-US" dirty="0"/>
              <a:t> K, Naito M, Ji Q, et al. Molecular cavity </a:t>
            </a:r>
            <a:r>
              <a:rPr lang="en-US" dirty="0" err="1"/>
              <a:t>nanoarchitectonics</a:t>
            </a:r>
            <a:r>
              <a:rPr lang="en-US" dirty="0"/>
              <a:t> for biomedical application and</a:t>
            </a:r>
          </a:p>
          <a:p>
            <a:r>
              <a:rPr lang="en-US" dirty="0"/>
              <a:t>mechanical cavity manipulation. </a:t>
            </a:r>
            <a:r>
              <a:rPr lang="en-US" dirty="0" err="1"/>
              <a:t>Cryst</a:t>
            </a:r>
            <a:r>
              <a:rPr lang="en-US" dirty="0"/>
              <a:t> </a:t>
            </a:r>
            <a:r>
              <a:rPr lang="en-US" dirty="0" err="1"/>
              <a:t>Eng</a:t>
            </a:r>
            <a:r>
              <a:rPr lang="en-US" dirty="0"/>
              <a:t> Comm. 2016;18:4890–4899.</a:t>
            </a:r>
          </a:p>
          <a:p>
            <a:r>
              <a:rPr lang="en-US" dirty="0"/>
              <a:t>115. </a:t>
            </a:r>
            <a:r>
              <a:rPr lang="en-US" dirty="0" err="1"/>
              <a:t>Molla</a:t>
            </a:r>
            <a:r>
              <a:rPr lang="en-US" dirty="0"/>
              <a:t> MR, </a:t>
            </a:r>
            <a:r>
              <a:rPr lang="en-US" dirty="0" err="1"/>
              <a:t>Levkin</a:t>
            </a:r>
            <a:r>
              <a:rPr lang="en-US" dirty="0"/>
              <a:t> PA. Combinatorial approach to </a:t>
            </a:r>
            <a:r>
              <a:rPr lang="en-US" dirty="0" err="1"/>
              <a:t>nanoarchitectonics</a:t>
            </a:r>
            <a:r>
              <a:rPr lang="en-US" dirty="0"/>
              <a:t> for nonviral delivery of nucleic</a:t>
            </a:r>
          </a:p>
          <a:p>
            <a:r>
              <a:rPr lang="en-US" dirty="0"/>
              <a:t>acids. Adv Mater. 2016;28:1159–1175.</a:t>
            </a:r>
          </a:p>
          <a:p>
            <a:r>
              <a:rPr lang="en-US" dirty="0"/>
              <a:t>116. </a:t>
            </a:r>
            <a:r>
              <a:rPr lang="en-US" dirty="0" err="1"/>
              <a:t>Stulz</a:t>
            </a:r>
            <a:r>
              <a:rPr lang="en-US" dirty="0"/>
              <a:t> E. </a:t>
            </a:r>
            <a:r>
              <a:rPr lang="en-US" dirty="0" err="1"/>
              <a:t>Nanoarchitectonics</a:t>
            </a:r>
            <a:r>
              <a:rPr lang="en-US" dirty="0"/>
              <a:t> with porphyrin functionalized DNA. Acc Chem Res. 2017;50:823–831.</a:t>
            </a:r>
          </a:p>
          <a:p>
            <a:r>
              <a:rPr lang="en-US" dirty="0"/>
              <a:t>117. </a:t>
            </a:r>
            <a:r>
              <a:rPr lang="en-US" dirty="0" err="1"/>
              <a:t>Ariga</a:t>
            </a:r>
            <a:r>
              <a:rPr lang="en-US" dirty="0"/>
              <a:t> K, Leong DT, Mori T. </a:t>
            </a:r>
            <a:r>
              <a:rPr lang="en-US" dirty="0" err="1"/>
              <a:t>Nanoarchitectonics</a:t>
            </a:r>
            <a:r>
              <a:rPr lang="en-US" dirty="0"/>
              <a:t> for hybrid and related materials for bio-oriented applications.</a:t>
            </a:r>
          </a:p>
          <a:p>
            <a:r>
              <a:rPr lang="en-US" dirty="0"/>
              <a:t>Adv </a:t>
            </a:r>
            <a:r>
              <a:rPr lang="en-US" dirty="0" err="1"/>
              <a:t>Funct</a:t>
            </a:r>
            <a:r>
              <a:rPr lang="en-US" dirty="0"/>
              <a:t> Mater. 2018;28:1702905.</a:t>
            </a:r>
          </a:p>
          <a:p>
            <a:r>
              <a:rPr lang="en-US" dirty="0"/>
              <a:t>118. Wakayama Y. On-surface molecular </a:t>
            </a:r>
            <a:r>
              <a:rPr lang="en-US" dirty="0" err="1"/>
              <a:t>nanoarchitectonics</a:t>
            </a:r>
            <a:r>
              <a:rPr lang="en-US" dirty="0"/>
              <a:t>: from self-assembly to directed assembly. </a:t>
            </a:r>
            <a:r>
              <a:rPr lang="en-US" dirty="0" err="1"/>
              <a:t>Jpn</a:t>
            </a:r>
            <a:endParaRPr lang="en-US" dirty="0"/>
          </a:p>
          <a:p>
            <a:r>
              <a:rPr lang="en-US" dirty="0"/>
              <a:t>J Appl Phys. 2016;55:1102AA.</a:t>
            </a:r>
          </a:p>
          <a:p>
            <a:r>
              <a:rPr lang="en-US" dirty="0"/>
              <a:t>119. Zou QL, Liu K, Abbas M, et al. Peptide-modulated self-assembly of chromophores toward biomimetic</a:t>
            </a:r>
          </a:p>
          <a:p>
            <a:r>
              <a:rPr lang="en-US" dirty="0"/>
              <a:t>light-harvesting </a:t>
            </a:r>
            <a:r>
              <a:rPr lang="en-US" dirty="0" err="1"/>
              <a:t>nanoarchitectonics</a:t>
            </a:r>
            <a:r>
              <a:rPr lang="en-US" dirty="0"/>
              <a:t>. Adv Mater. 2016;28:1031–1043.</a:t>
            </a:r>
          </a:p>
          <a:p>
            <a:r>
              <a:rPr lang="en-US" dirty="0"/>
              <a:t>120. Zhang L, Wang TY, Shen ZC, et al. Chiral </a:t>
            </a:r>
            <a:r>
              <a:rPr lang="en-US" dirty="0" err="1"/>
              <a:t>nanoarchitectonics</a:t>
            </a:r>
            <a:r>
              <a:rPr lang="en-US" dirty="0"/>
              <a:t>: towards the design, self-assembly, and</a:t>
            </a:r>
          </a:p>
          <a:p>
            <a:r>
              <a:rPr lang="en-US" dirty="0"/>
              <a:t>function of nanoscale chiral twists and helices. Adv Mater. 2016;28:1044–1059.</a:t>
            </a:r>
            <a:endParaRPr lang="ru-RU" dirty="0"/>
          </a:p>
        </p:txBody>
      </p:sp>
      <p:sp>
        <p:nvSpPr>
          <p:cNvPr id="14" name="TextBox 13">
            <a:extLst>
              <a:ext uri="{FF2B5EF4-FFF2-40B4-BE49-F238E27FC236}">
                <a16:creationId xmlns:a16="http://schemas.microsoft.com/office/drawing/2014/main" id="{8D9573E0-858F-4552-BEF2-2C20C2117871}"/>
              </a:ext>
            </a:extLst>
          </p:cNvPr>
          <p:cNvSpPr txBox="1"/>
          <p:nvPr/>
        </p:nvSpPr>
        <p:spPr>
          <a:xfrm>
            <a:off x="241590" y="6093296"/>
            <a:ext cx="11809312" cy="646331"/>
          </a:xfrm>
          <a:prstGeom prst="rect">
            <a:avLst/>
          </a:prstGeom>
          <a:noFill/>
        </p:spPr>
        <p:txBody>
          <a:bodyPr wrap="square">
            <a:spAutoFit/>
          </a:bodyPr>
          <a:lstStyle/>
          <a:p>
            <a:r>
              <a:rPr lang="en-US" dirty="0"/>
              <a:t>121. </a:t>
            </a:r>
            <a:r>
              <a:rPr lang="en-US" dirty="0" err="1"/>
              <a:t>Haketa</a:t>
            </a:r>
            <a:r>
              <a:rPr lang="en-US" dirty="0"/>
              <a:t> Y, Maeda H. Dimension-controlled pi-electronic ion-pairing assemblies. Bull Chem Soc </a:t>
            </a:r>
            <a:r>
              <a:rPr lang="en-US" dirty="0" err="1"/>
              <a:t>Jpn</a:t>
            </a:r>
            <a:r>
              <a:rPr lang="en-US" dirty="0"/>
              <a:t>.</a:t>
            </a:r>
          </a:p>
          <a:p>
            <a:r>
              <a:rPr lang="en-US" dirty="0"/>
              <a:t>2018;91:420–436.</a:t>
            </a:r>
            <a:endParaRPr lang="ru-RU" dirty="0"/>
          </a:p>
        </p:txBody>
      </p:sp>
    </p:spTree>
    <p:extLst>
      <p:ext uri="{BB962C8B-B14F-4D97-AF65-F5344CB8AC3E}">
        <p14:creationId xmlns:p14="http://schemas.microsoft.com/office/powerpoint/2010/main" val="230041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B86B80-6128-422A-A0D3-01164289A355}"/>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8CD6AA2A-256B-459F-9082-528CCA0806E8}"/>
              </a:ext>
            </a:extLst>
          </p:cNvPr>
          <p:cNvSpPr txBox="1"/>
          <p:nvPr/>
        </p:nvSpPr>
        <p:spPr>
          <a:xfrm>
            <a:off x="263352" y="1556792"/>
            <a:ext cx="11665296" cy="5355312"/>
          </a:xfrm>
          <a:prstGeom prst="rect">
            <a:avLst/>
          </a:prstGeom>
          <a:noFill/>
        </p:spPr>
        <p:txBody>
          <a:bodyPr wrap="square">
            <a:spAutoFit/>
          </a:bodyPr>
          <a:lstStyle/>
          <a:p>
            <a:r>
              <a:rPr lang="en-US" dirty="0"/>
              <a:t>122. Lorenzo A, </a:t>
            </a:r>
            <a:r>
              <a:rPr lang="en-US" dirty="0" err="1"/>
              <a:t>Marmisolle</a:t>
            </a:r>
            <a:r>
              <a:rPr lang="en-US" dirty="0"/>
              <a:t> WA, </a:t>
            </a:r>
            <a:r>
              <a:rPr lang="en-US" dirty="0" err="1"/>
              <a:t>Maza</a:t>
            </a:r>
            <a:r>
              <a:rPr lang="en-US" dirty="0"/>
              <a:t> EM, et al. Electrochemical </a:t>
            </a:r>
            <a:r>
              <a:rPr lang="en-US" dirty="0" err="1"/>
              <a:t>nanoarchitectonics</a:t>
            </a:r>
            <a:r>
              <a:rPr lang="en-US" dirty="0"/>
              <a:t> through </a:t>
            </a:r>
            <a:r>
              <a:rPr lang="en-US" dirty="0" err="1"/>
              <a:t>polyaminobenzylamine</a:t>
            </a:r>
            <a:r>
              <a:rPr lang="en-US" dirty="0"/>
              <a:t>-</a:t>
            </a:r>
          </a:p>
          <a:p>
            <a:r>
              <a:rPr lang="en-US" dirty="0"/>
              <a:t>dodecyl phosphate complexes: redox activity and mesoscopic organization in </a:t>
            </a:r>
            <a:r>
              <a:rPr lang="en-US" dirty="0" err="1"/>
              <a:t>selfassembled</a:t>
            </a:r>
            <a:endParaRPr lang="en-US" dirty="0"/>
          </a:p>
          <a:p>
            <a:r>
              <a:rPr lang="en-US" dirty="0"/>
              <a:t>nanofilms. Phys Chem </a:t>
            </a:r>
            <a:r>
              <a:rPr lang="en-US" dirty="0" err="1"/>
              <a:t>Chem</a:t>
            </a:r>
            <a:r>
              <a:rPr lang="en-US" dirty="0"/>
              <a:t> Phys. 2018;20:7570–7578.</a:t>
            </a:r>
          </a:p>
          <a:p>
            <a:r>
              <a:rPr lang="en-US" dirty="0"/>
              <a:t>123. </a:t>
            </a:r>
            <a:r>
              <a:rPr lang="en-US" dirty="0" err="1"/>
              <a:t>Ariga</a:t>
            </a:r>
            <a:r>
              <a:rPr lang="en-US" dirty="0"/>
              <a:t> K, Hill JP, Lee MV, et al. Challenges and breakthroughs in recent research on self-assembly.</a:t>
            </a:r>
          </a:p>
          <a:p>
            <a:r>
              <a:rPr lang="en-US" dirty="0"/>
              <a:t>Sci Technol Adv Mater. 2008;9:014109.</a:t>
            </a:r>
          </a:p>
          <a:p>
            <a:r>
              <a:rPr lang="en-US" dirty="0"/>
              <a:t>124. Habibi N, </a:t>
            </a:r>
            <a:r>
              <a:rPr lang="en-US" dirty="0" err="1"/>
              <a:t>Kamaly</a:t>
            </a:r>
            <a:r>
              <a:rPr lang="en-US" dirty="0"/>
              <a:t> N, </a:t>
            </a:r>
            <a:r>
              <a:rPr lang="en-US" dirty="0" err="1"/>
              <a:t>Memic</a:t>
            </a:r>
            <a:r>
              <a:rPr lang="en-US" dirty="0"/>
              <a:t> A, et al. Self-assembled peptide-based nanostructures: smart nanomaterials</a:t>
            </a:r>
          </a:p>
          <a:p>
            <a:r>
              <a:rPr lang="en-US" dirty="0"/>
              <a:t>toward targeted drug delivery. Nano Today. 2016;11:41–60.</a:t>
            </a:r>
          </a:p>
          <a:p>
            <a:r>
              <a:rPr lang="en-US" dirty="0"/>
              <a:t>125. Kikuchi K, </a:t>
            </a:r>
            <a:r>
              <a:rPr lang="en-US" dirty="0" err="1"/>
              <a:t>Tatewaki</a:t>
            </a:r>
            <a:r>
              <a:rPr lang="en-US" dirty="0"/>
              <a:t> Y, Okada S. Self-assembly and solid-state polymerization of </a:t>
            </a:r>
            <a:r>
              <a:rPr lang="en-US" dirty="0" err="1"/>
              <a:t>butadiyne</a:t>
            </a:r>
            <a:r>
              <a:rPr lang="en-US" dirty="0"/>
              <a:t> derivatives</a:t>
            </a:r>
          </a:p>
          <a:p>
            <a:r>
              <a:rPr lang="en-US" dirty="0"/>
              <a:t>with amide and </a:t>
            </a:r>
            <a:r>
              <a:rPr lang="en-US" dirty="0" err="1"/>
              <a:t>trialkoxyphenyl</a:t>
            </a:r>
            <a:r>
              <a:rPr lang="en-US" dirty="0"/>
              <a:t> groups. Bull Chem Soc </a:t>
            </a:r>
            <a:r>
              <a:rPr lang="en-US" dirty="0" err="1"/>
              <a:t>Jpn</a:t>
            </a:r>
            <a:r>
              <a:rPr lang="en-US" dirty="0"/>
              <a:t>. 2017;90:298–305.</a:t>
            </a:r>
          </a:p>
          <a:p>
            <a:r>
              <a:rPr lang="en-US" dirty="0"/>
              <a:t>126. Hanabusa K, Nakashima M, </a:t>
            </a:r>
            <a:r>
              <a:rPr lang="en-US" dirty="0" err="1"/>
              <a:t>Funatsu</a:t>
            </a:r>
            <a:r>
              <a:rPr lang="en-US" dirty="0"/>
              <a:t> E, et al. A safe, simple, and facile staining method using </a:t>
            </a:r>
            <a:r>
              <a:rPr lang="en-US" dirty="0" err="1"/>
              <a:t>polysiloxanes</a:t>
            </a:r>
            <a:endParaRPr lang="en-US" dirty="0"/>
          </a:p>
          <a:p>
            <a:r>
              <a:rPr lang="en-US" dirty="0"/>
              <a:t>for high-contrast visualization of </a:t>
            </a:r>
            <a:r>
              <a:rPr lang="en-US" dirty="0" err="1"/>
              <a:t>gelator</a:t>
            </a:r>
            <a:r>
              <a:rPr lang="en-US" dirty="0"/>
              <a:t> aggregates by transmission electron microscopy. Bull Chem Soc </a:t>
            </a:r>
            <a:r>
              <a:rPr lang="en-US" dirty="0" err="1"/>
              <a:t>Jpn</a:t>
            </a:r>
            <a:r>
              <a:rPr lang="en-US" dirty="0"/>
              <a:t>. 2018;91:1176–1185.</a:t>
            </a:r>
          </a:p>
          <a:p>
            <a:r>
              <a:rPr lang="en-US" dirty="0"/>
              <a:t>127. Shimizu T. Self-assembly of discrete organic nanotubes. Bull Chem Soc </a:t>
            </a:r>
            <a:r>
              <a:rPr lang="en-US" dirty="0" err="1"/>
              <a:t>Jpn</a:t>
            </a:r>
            <a:r>
              <a:rPr lang="en-US" dirty="0"/>
              <a:t>. 2018;91:623–668.</a:t>
            </a:r>
          </a:p>
          <a:p>
            <a:r>
              <a:rPr lang="en-US" dirty="0"/>
              <a:t>128. </a:t>
            </a:r>
            <a:r>
              <a:rPr lang="en-US" dirty="0" err="1"/>
              <a:t>Cherumukkil</a:t>
            </a:r>
            <a:r>
              <a:rPr lang="en-US" dirty="0"/>
              <a:t> S, </a:t>
            </a:r>
            <a:r>
              <a:rPr lang="en-US" dirty="0" err="1"/>
              <a:t>Vedhanarayanan</a:t>
            </a:r>
            <a:r>
              <a:rPr lang="en-US" dirty="0"/>
              <a:t> B, Das G, et al. Self-assembly of </a:t>
            </a:r>
            <a:r>
              <a:rPr lang="en-US" dirty="0" err="1"/>
              <a:t>bodipy</a:t>
            </a:r>
            <a:r>
              <a:rPr lang="en-US" dirty="0"/>
              <a:t>-derived extended </a:t>
            </a:r>
            <a:r>
              <a:rPr lang="el-GR" dirty="0"/>
              <a:t>π-</a:t>
            </a:r>
            <a:r>
              <a:rPr lang="en-US" dirty="0"/>
              <a:t>systems.</a:t>
            </a:r>
          </a:p>
          <a:p>
            <a:r>
              <a:rPr lang="en-US" dirty="0"/>
              <a:t>Bull Chem Soc </a:t>
            </a:r>
            <a:r>
              <a:rPr lang="en-US" dirty="0" err="1"/>
              <a:t>Jpn</a:t>
            </a:r>
            <a:r>
              <a:rPr lang="en-US" dirty="0"/>
              <a:t>. 2018;91:100–120.</a:t>
            </a:r>
          </a:p>
          <a:p>
            <a:r>
              <a:rPr lang="en-US" dirty="0"/>
              <a:t>129. Vinokurov VA, </a:t>
            </a:r>
            <a:r>
              <a:rPr lang="en-US" dirty="0" err="1"/>
              <a:t>Stavitskaya</a:t>
            </a:r>
            <a:r>
              <a:rPr lang="en-US" dirty="0"/>
              <a:t> AV, </a:t>
            </a:r>
            <a:r>
              <a:rPr lang="en-US" dirty="0" err="1"/>
              <a:t>Chudakov</a:t>
            </a:r>
            <a:r>
              <a:rPr lang="en-US" dirty="0"/>
              <a:t> YA, et al. Formation of metal clusters in halloysite clay nanotubes.</a:t>
            </a:r>
          </a:p>
          <a:p>
            <a:r>
              <a:rPr lang="en-US" dirty="0"/>
              <a:t>Sci Technol Adv Mater. 2017;18:147–151.</a:t>
            </a:r>
          </a:p>
          <a:p>
            <a:r>
              <a:rPr lang="en-US" dirty="0"/>
              <a:t>130. Abdullayev E, </a:t>
            </a:r>
            <a:r>
              <a:rPr lang="en-US" dirty="0" err="1"/>
              <a:t>Sakakibara</a:t>
            </a:r>
            <a:r>
              <a:rPr lang="en-US" dirty="0"/>
              <a:t> K, Okamoto K, et al. Natural tubule clay template synthesis of silver nanorods for antibacterial composite coating. ACS Appl Mater Interface. 2011;3:4040–4046.</a:t>
            </a:r>
            <a:endParaRPr lang="ru-RU" dirty="0"/>
          </a:p>
        </p:txBody>
      </p:sp>
    </p:spTree>
    <p:extLst>
      <p:ext uri="{BB962C8B-B14F-4D97-AF65-F5344CB8AC3E}">
        <p14:creationId xmlns:p14="http://schemas.microsoft.com/office/powerpoint/2010/main" val="227790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686BDA-7607-4949-8D68-4ADFE27781E7}"/>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B0BA4A59-C8A4-40B2-897A-BC61326F0CE6}"/>
              </a:ext>
            </a:extLst>
          </p:cNvPr>
          <p:cNvSpPr txBox="1"/>
          <p:nvPr/>
        </p:nvSpPr>
        <p:spPr>
          <a:xfrm>
            <a:off x="263352" y="1556792"/>
            <a:ext cx="11881320" cy="646331"/>
          </a:xfrm>
          <a:prstGeom prst="rect">
            <a:avLst/>
          </a:prstGeom>
          <a:noFill/>
        </p:spPr>
        <p:txBody>
          <a:bodyPr wrap="square">
            <a:spAutoFit/>
          </a:bodyPr>
          <a:lstStyle/>
          <a:p>
            <a:r>
              <a:rPr lang="en-US" dirty="0"/>
              <a:t>131. Sanchez-</a:t>
            </a:r>
            <a:r>
              <a:rPr lang="en-US" dirty="0" err="1"/>
              <a:t>Ballester</a:t>
            </a:r>
            <a:r>
              <a:rPr lang="en-US" dirty="0"/>
              <a:t> NM, Ramesh GV, Tanabe T, et al. Activated interiors of clay nanotubes for agglomeration-tolerant automotive exhaust remediation. J Mater Chem A. 2015;3:6614–6619.</a:t>
            </a:r>
            <a:endParaRPr lang="ru-RU" dirty="0"/>
          </a:p>
        </p:txBody>
      </p:sp>
      <p:sp>
        <p:nvSpPr>
          <p:cNvPr id="10" name="TextBox 9">
            <a:extLst>
              <a:ext uri="{FF2B5EF4-FFF2-40B4-BE49-F238E27FC236}">
                <a16:creationId xmlns:a16="http://schemas.microsoft.com/office/drawing/2014/main" id="{B4F649BC-C9B3-4E76-B24E-9250BA6B801B}"/>
              </a:ext>
            </a:extLst>
          </p:cNvPr>
          <p:cNvSpPr txBox="1"/>
          <p:nvPr/>
        </p:nvSpPr>
        <p:spPr>
          <a:xfrm>
            <a:off x="263352" y="2060848"/>
            <a:ext cx="11665296" cy="4247317"/>
          </a:xfrm>
          <a:prstGeom prst="rect">
            <a:avLst/>
          </a:prstGeom>
          <a:noFill/>
        </p:spPr>
        <p:txBody>
          <a:bodyPr wrap="square">
            <a:spAutoFit/>
          </a:bodyPr>
          <a:lstStyle/>
          <a:p>
            <a:r>
              <a:rPr lang="en-US" dirty="0"/>
              <a:t>132. </a:t>
            </a:r>
            <a:r>
              <a:rPr lang="en-US" dirty="0" err="1"/>
              <a:t>Ariga</a:t>
            </a:r>
            <a:r>
              <a:rPr lang="en-US" dirty="0"/>
              <a:t> K, Ji Q, Mori T, et al. Enzyme </a:t>
            </a:r>
            <a:r>
              <a:rPr lang="en-US" dirty="0" err="1"/>
              <a:t>nanoarchitectonics</a:t>
            </a:r>
            <a:r>
              <a:rPr lang="en-US" dirty="0"/>
              <a:t>: organization and device application. Chem</a:t>
            </a:r>
          </a:p>
          <a:p>
            <a:r>
              <a:rPr lang="en-US" dirty="0"/>
              <a:t>Soc Rev. 2013;42:6322–6345.</a:t>
            </a:r>
          </a:p>
          <a:p>
            <a:r>
              <a:rPr lang="en-US" dirty="0"/>
              <a:t>133. </a:t>
            </a:r>
            <a:r>
              <a:rPr lang="en-US" dirty="0" err="1"/>
              <a:t>Avinash</a:t>
            </a:r>
            <a:r>
              <a:rPr lang="en-US" dirty="0"/>
              <a:t> MB, </a:t>
            </a:r>
            <a:r>
              <a:rPr lang="en-US" dirty="0" err="1"/>
              <a:t>Govindaraju</a:t>
            </a:r>
            <a:r>
              <a:rPr lang="en-US" dirty="0"/>
              <a:t> T. </a:t>
            </a:r>
            <a:r>
              <a:rPr lang="en-US" dirty="0" err="1"/>
              <a:t>Nanoarchitectonics</a:t>
            </a:r>
            <a:r>
              <a:rPr lang="en-US" dirty="0"/>
              <a:t> of biomolecular assemblies for functional applications.</a:t>
            </a:r>
          </a:p>
          <a:p>
            <a:r>
              <a:rPr lang="en-US" dirty="0"/>
              <a:t>Nanoscale. 2014;6:13348–13369.</a:t>
            </a:r>
          </a:p>
          <a:p>
            <a:r>
              <a:rPr lang="en-US" dirty="0"/>
              <a:t>134. </a:t>
            </a:r>
            <a:r>
              <a:rPr lang="en-US" dirty="0" err="1"/>
              <a:t>Howorka</a:t>
            </a:r>
            <a:r>
              <a:rPr lang="en-US" dirty="0"/>
              <a:t> S. DNA </a:t>
            </a:r>
            <a:r>
              <a:rPr lang="en-US" dirty="0" err="1"/>
              <a:t>nanoarchitectonics</a:t>
            </a:r>
            <a:r>
              <a:rPr lang="en-US" dirty="0"/>
              <a:t>: assembled DNA at interfaces. Langmuir. 2013;29:7344–7353.</a:t>
            </a:r>
          </a:p>
          <a:p>
            <a:r>
              <a:rPr lang="en-US" dirty="0"/>
              <a:t>135. Komiyama M, Yoshimoto K, </a:t>
            </a:r>
            <a:r>
              <a:rPr lang="en-US" dirty="0" err="1"/>
              <a:t>Sisido</a:t>
            </a:r>
            <a:r>
              <a:rPr lang="en-US" dirty="0"/>
              <a:t> K, et al. Chemistry can make strict and fuzzy controls for bio-systems: DNA </a:t>
            </a:r>
            <a:r>
              <a:rPr lang="en-US" dirty="0" err="1"/>
              <a:t>nanoarchitectonics</a:t>
            </a:r>
            <a:r>
              <a:rPr lang="en-US" dirty="0"/>
              <a:t> and </a:t>
            </a:r>
            <a:r>
              <a:rPr lang="en-US" dirty="0" err="1"/>
              <a:t>cellmacromolecular</a:t>
            </a:r>
            <a:r>
              <a:rPr lang="en-US" dirty="0"/>
              <a:t> </a:t>
            </a:r>
            <a:r>
              <a:rPr lang="en-US" dirty="0" err="1"/>
              <a:t>nanoarchitectonics</a:t>
            </a:r>
            <a:r>
              <a:rPr lang="en-US" dirty="0"/>
              <a:t>. Bull Chem Soc </a:t>
            </a:r>
            <a:r>
              <a:rPr lang="en-US" dirty="0" err="1"/>
              <a:t>Jpn</a:t>
            </a:r>
            <a:r>
              <a:rPr lang="en-US" dirty="0"/>
              <a:t>. 2017;90:967–1004.</a:t>
            </a:r>
          </a:p>
          <a:p>
            <a:r>
              <a:rPr lang="en-US" dirty="0"/>
              <a:t>136. Matsuura K. Construction of functional biomaterials by biomolecular self-assembly. Bull Chem Soc </a:t>
            </a:r>
            <a:r>
              <a:rPr lang="en-US" dirty="0" err="1"/>
              <a:t>Jpn</a:t>
            </a:r>
            <a:r>
              <a:rPr lang="en-US" dirty="0"/>
              <a:t>. 2017;90:873–884.</a:t>
            </a:r>
          </a:p>
          <a:p>
            <a:r>
              <a:rPr lang="en-US" dirty="0"/>
              <a:t>137. Sawada T, Serizawa T. Filamentous viruses as building blocks for hierarchical self-assembly toward</a:t>
            </a:r>
          </a:p>
          <a:p>
            <a:r>
              <a:rPr lang="en-US" dirty="0"/>
              <a:t>functional soft materials. Bull Chem Soc </a:t>
            </a:r>
            <a:r>
              <a:rPr lang="en-US" dirty="0" err="1"/>
              <a:t>Jpn</a:t>
            </a:r>
            <a:r>
              <a:rPr lang="en-US" dirty="0"/>
              <a:t>. 2018;91:455–466.</a:t>
            </a:r>
          </a:p>
          <a:p>
            <a:r>
              <a:rPr lang="en-US" dirty="0"/>
              <a:t>138. Fujiwara S, Ohno H, Yoshio M, et al. Design of </a:t>
            </a:r>
            <a:r>
              <a:rPr lang="en-US" dirty="0" err="1"/>
              <a:t>dication</a:t>
            </a:r>
            <a:r>
              <a:rPr lang="en-US" dirty="0"/>
              <a:t>-type amino acid ionic liquids and their application to self-assembly media of amphiphiles. Bull Chem Soc </a:t>
            </a:r>
            <a:r>
              <a:rPr lang="en-US" dirty="0" err="1"/>
              <a:t>Jpn</a:t>
            </a:r>
            <a:r>
              <a:rPr lang="en-US" dirty="0"/>
              <a:t>. 2018;91:1–5.</a:t>
            </a:r>
          </a:p>
          <a:p>
            <a:r>
              <a:rPr lang="en-US" dirty="0"/>
              <a:t>139. </a:t>
            </a:r>
            <a:r>
              <a:rPr lang="en-US" dirty="0" err="1"/>
              <a:t>Ariga</a:t>
            </a:r>
            <a:r>
              <a:rPr lang="en-US" dirty="0"/>
              <a:t> K, </a:t>
            </a:r>
            <a:r>
              <a:rPr lang="en-US" dirty="0" err="1"/>
              <a:t>Kunitake</a:t>
            </a:r>
            <a:r>
              <a:rPr lang="en-US" dirty="0"/>
              <a:t> T. Molecular recognition at </a:t>
            </a:r>
            <a:r>
              <a:rPr lang="en-US" dirty="0" err="1"/>
              <a:t>airwater</a:t>
            </a:r>
            <a:r>
              <a:rPr lang="en-US" dirty="0"/>
              <a:t> and related interfaces: complementary hydrogen</a:t>
            </a:r>
          </a:p>
          <a:p>
            <a:r>
              <a:rPr lang="en-US" dirty="0"/>
              <a:t>bonding and multisite interaction. Acc Chem Res. 1998;31:371–378.</a:t>
            </a:r>
            <a:endParaRPr lang="ru-RU" dirty="0"/>
          </a:p>
        </p:txBody>
      </p:sp>
      <p:sp>
        <p:nvSpPr>
          <p:cNvPr id="14" name="TextBox 13">
            <a:extLst>
              <a:ext uri="{FF2B5EF4-FFF2-40B4-BE49-F238E27FC236}">
                <a16:creationId xmlns:a16="http://schemas.microsoft.com/office/drawing/2014/main" id="{8B56E52A-3745-44C6-A210-A6EACF05373F}"/>
              </a:ext>
            </a:extLst>
          </p:cNvPr>
          <p:cNvSpPr txBox="1"/>
          <p:nvPr/>
        </p:nvSpPr>
        <p:spPr>
          <a:xfrm>
            <a:off x="263352" y="6165304"/>
            <a:ext cx="11809312" cy="646331"/>
          </a:xfrm>
          <a:prstGeom prst="rect">
            <a:avLst/>
          </a:prstGeom>
          <a:noFill/>
        </p:spPr>
        <p:txBody>
          <a:bodyPr wrap="square">
            <a:spAutoFit/>
          </a:bodyPr>
          <a:lstStyle/>
          <a:p>
            <a:r>
              <a:rPr lang="en-US" dirty="0"/>
              <a:t>140. </a:t>
            </a:r>
            <a:r>
              <a:rPr lang="en-US" dirty="0" err="1"/>
              <a:t>Makiura</a:t>
            </a:r>
            <a:r>
              <a:rPr lang="en-US" dirty="0"/>
              <a:t> R, </a:t>
            </a:r>
            <a:r>
              <a:rPr lang="en-US" dirty="0" err="1"/>
              <a:t>Motoyama</a:t>
            </a:r>
            <a:r>
              <a:rPr lang="en-US" dirty="0"/>
              <a:t> S, Umemura Y, et al. Surface nano-architecture of a metal-organic framework. Nat</a:t>
            </a:r>
          </a:p>
          <a:p>
            <a:r>
              <a:rPr lang="en-US" dirty="0"/>
              <a:t>Mater. 2010;9:565–571.</a:t>
            </a:r>
            <a:endParaRPr lang="ru-RU" dirty="0"/>
          </a:p>
        </p:txBody>
      </p:sp>
    </p:spTree>
    <p:extLst>
      <p:ext uri="{BB962C8B-B14F-4D97-AF65-F5344CB8AC3E}">
        <p14:creationId xmlns:p14="http://schemas.microsoft.com/office/powerpoint/2010/main" val="20989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4E474C-4BAE-41E1-B86E-752C1F68B1D3}"/>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44E75342-D651-4CEC-865B-7D4072A4C587}"/>
              </a:ext>
            </a:extLst>
          </p:cNvPr>
          <p:cNvSpPr txBox="1"/>
          <p:nvPr/>
        </p:nvSpPr>
        <p:spPr>
          <a:xfrm>
            <a:off x="263352" y="1556792"/>
            <a:ext cx="11928648" cy="4247317"/>
          </a:xfrm>
          <a:prstGeom prst="rect">
            <a:avLst/>
          </a:prstGeom>
          <a:noFill/>
        </p:spPr>
        <p:txBody>
          <a:bodyPr wrap="square">
            <a:spAutoFit/>
          </a:bodyPr>
          <a:lstStyle/>
          <a:p>
            <a:r>
              <a:rPr lang="en-US" dirty="0"/>
              <a:t>141. Sakamoto R, </a:t>
            </a:r>
            <a:r>
              <a:rPr lang="en-US" dirty="0" err="1"/>
              <a:t>Hoshiko</a:t>
            </a:r>
            <a:r>
              <a:rPr lang="en-US" dirty="0"/>
              <a:t> K, Liu Q, et al. A </a:t>
            </a:r>
            <a:r>
              <a:rPr lang="en-US" dirty="0" err="1"/>
              <a:t>photofunctional</a:t>
            </a:r>
            <a:r>
              <a:rPr lang="en-US" dirty="0"/>
              <a:t> bottom-up bis(</a:t>
            </a:r>
            <a:r>
              <a:rPr lang="en-US" dirty="0" err="1"/>
              <a:t>dipyrrinato</a:t>
            </a:r>
            <a:r>
              <a:rPr lang="en-US" dirty="0"/>
              <a:t>)zinc(II) complex</a:t>
            </a:r>
          </a:p>
          <a:p>
            <a:r>
              <a:rPr lang="en-US" dirty="0"/>
              <a:t>nanosheet. Nat </a:t>
            </a:r>
            <a:r>
              <a:rPr lang="en-US" dirty="0" err="1"/>
              <a:t>Commun</a:t>
            </a:r>
            <a:r>
              <a:rPr lang="en-US" dirty="0"/>
              <a:t>. 2015;6:6713.</a:t>
            </a:r>
          </a:p>
          <a:p>
            <a:r>
              <a:rPr lang="en-US" dirty="0"/>
              <a:t>142. Sakamoto R. Bottom-up creation of functional lowdimensional materials based on metal complexes.</a:t>
            </a:r>
          </a:p>
          <a:p>
            <a:r>
              <a:rPr lang="en-US" dirty="0"/>
              <a:t>Bull Chem Soc </a:t>
            </a:r>
            <a:r>
              <a:rPr lang="en-US" dirty="0" err="1"/>
              <a:t>Jpn</a:t>
            </a:r>
            <a:r>
              <a:rPr lang="en-US" dirty="0"/>
              <a:t>. 2017;90:272–278.</a:t>
            </a:r>
          </a:p>
          <a:p>
            <a:r>
              <a:rPr lang="en-US" dirty="0"/>
              <a:t>143. Acharya S, Hill JP, </a:t>
            </a:r>
            <a:r>
              <a:rPr lang="en-US" dirty="0" err="1"/>
              <a:t>Ariga</a:t>
            </a:r>
            <a:r>
              <a:rPr lang="en-US" dirty="0"/>
              <a:t> K. Soft Langmuir-Blodgett technique for hard nanomaterials. Adv Mater.</a:t>
            </a:r>
          </a:p>
          <a:p>
            <a:r>
              <a:rPr lang="en-US" dirty="0"/>
              <a:t>2009;21:2959–2981.</a:t>
            </a:r>
          </a:p>
          <a:p>
            <a:r>
              <a:rPr lang="en-US" dirty="0"/>
              <a:t>144. </a:t>
            </a:r>
            <a:r>
              <a:rPr lang="en-US" dirty="0" err="1"/>
              <a:t>Ariga</a:t>
            </a:r>
            <a:r>
              <a:rPr lang="en-US" dirty="0"/>
              <a:t> K, Mori T, Hill JP. Interfacial </a:t>
            </a:r>
            <a:r>
              <a:rPr lang="en-US" dirty="0" err="1"/>
              <a:t>nanoarchitectonics</a:t>
            </a:r>
            <a:r>
              <a:rPr lang="en-US" dirty="0"/>
              <a:t>: lateral and vertical, static and dynamic.</a:t>
            </a:r>
          </a:p>
          <a:p>
            <a:r>
              <a:rPr lang="en-US" dirty="0"/>
              <a:t>Langmuir. 2013;29:8459–8471.</a:t>
            </a:r>
          </a:p>
          <a:p>
            <a:r>
              <a:rPr lang="en-US" dirty="0"/>
              <a:t>145. </a:t>
            </a:r>
            <a:r>
              <a:rPr lang="en-US" dirty="0" err="1"/>
              <a:t>Ariga</a:t>
            </a:r>
            <a:r>
              <a:rPr lang="en-US" dirty="0"/>
              <a:t> K, Mori T, Li J. Langmuir </a:t>
            </a:r>
            <a:r>
              <a:rPr lang="en-US" dirty="0" err="1"/>
              <a:t>nanoarchitectonics</a:t>
            </a:r>
            <a:r>
              <a:rPr lang="en-US" dirty="0"/>
              <a:t> from basic to frontier. Langmuir. Forthcoming.</a:t>
            </a:r>
          </a:p>
          <a:p>
            <a:r>
              <a:rPr lang="en-US" dirty="0"/>
              <a:t>DOI:10.1021/acs.langmuir.8b01434</a:t>
            </a:r>
          </a:p>
          <a:p>
            <a:r>
              <a:rPr lang="en-US" dirty="0"/>
              <a:t>146. Liu X, </a:t>
            </a:r>
            <a:r>
              <a:rPr lang="en-US" dirty="0" err="1"/>
              <a:t>Riess</a:t>
            </a:r>
            <a:r>
              <a:rPr lang="en-US" dirty="0"/>
              <a:t> JG, Krafft MP. Self-organization of </a:t>
            </a:r>
            <a:r>
              <a:rPr lang="en-US" dirty="0" err="1"/>
              <a:t>semifluorinated</a:t>
            </a:r>
            <a:r>
              <a:rPr lang="en-US" dirty="0"/>
              <a:t> alkanes and related compounds at</a:t>
            </a:r>
          </a:p>
          <a:p>
            <a:r>
              <a:rPr lang="en-US" dirty="0"/>
              <a:t>interfaces: thin films, surface domains and </a:t>
            </a:r>
            <a:r>
              <a:rPr lang="en-US" dirty="0" err="1"/>
              <a:t>twodimensional</a:t>
            </a:r>
            <a:r>
              <a:rPr lang="en-US" dirty="0"/>
              <a:t> spherulites. Bull Chem Soc </a:t>
            </a:r>
            <a:r>
              <a:rPr lang="en-US" dirty="0" err="1"/>
              <a:t>Jpn</a:t>
            </a:r>
            <a:r>
              <a:rPr lang="en-US" dirty="0"/>
              <a:t>. 2018;91:846–857.</a:t>
            </a:r>
          </a:p>
          <a:p>
            <a:r>
              <a:rPr lang="en-US" dirty="0"/>
              <a:t>147. </a:t>
            </a:r>
            <a:r>
              <a:rPr lang="en-US" dirty="0" err="1"/>
              <a:t>Hiraoka</a:t>
            </a:r>
            <a:r>
              <a:rPr lang="en-US" dirty="0"/>
              <a:t> S. Unresolved issues that remain in molecular self-assembly. Bull Chem Soc </a:t>
            </a:r>
            <a:r>
              <a:rPr lang="en-US" dirty="0" err="1"/>
              <a:t>Jpn</a:t>
            </a:r>
            <a:r>
              <a:rPr lang="en-US" dirty="0"/>
              <a:t>. 2018;91:957–978.</a:t>
            </a:r>
          </a:p>
          <a:p>
            <a:r>
              <a:rPr lang="en-US" dirty="0"/>
              <a:t>148. De </a:t>
            </a:r>
            <a:r>
              <a:rPr lang="en-US" dirty="0" err="1"/>
              <a:t>Greef</a:t>
            </a:r>
            <a:r>
              <a:rPr lang="en-US" dirty="0"/>
              <a:t> TFA, Smulders MMJ, </a:t>
            </a:r>
            <a:r>
              <a:rPr lang="en-US" dirty="0" err="1"/>
              <a:t>Wolffs</a:t>
            </a:r>
            <a:r>
              <a:rPr lang="en-US" dirty="0"/>
              <a:t> M, et al. Supramolecular polymerization. Chem Rev.2009;109:5687–5754.</a:t>
            </a:r>
          </a:p>
          <a:p>
            <a:r>
              <a:rPr lang="en-US" dirty="0"/>
              <a:t>149. </a:t>
            </a:r>
            <a:r>
              <a:rPr lang="en-US" dirty="0" err="1"/>
              <a:t>Brunsveld</a:t>
            </a:r>
            <a:r>
              <a:rPr lang="en-US" dirty="0"/>
              <a:t> L, </a:t>
            </a:r>
            <a:r>
              <a:rPr lang="en-US" dirty="0" err="1"/>
              <a:t>Folmer</a:t>
            </a:r>
            <a:r>
              <a:rPr lang="en-US" dirty="0"/>
              <a:t> BJB, Meijer EW, et al. Supramolecular polymers. Chem Rev. 2001;101:4071–4097.</a:t>
            </a:r>
            <a:endParaRPr lang="ru-RU" dirty="0"/>
          </a:p>
        </p:txBody>
      </p:sp>
      <p:sp>
        <p:nvSpPr>
          <p:cNvPr id="10" name="TextBox 9">
            <a:extLst>
              <a:ext uri="{FF2B5EF4-FFF2-40B4-BE49-F238E27FC236}">
                <a16:creationId xmlns:a16="http://schemas.microsoft.com/office/drawing/2014/main" id="{21855570-9576-48A1-A232-7446609D73C2}"/>
              </a:ext>
            </a:extLst>
          </p:cNvPr>
          <p:cNvSpPr txBox="1"/>
          <p:nvPr/>
        </p:nvSpPr>
        <p:spPr>
          <a:xfrm>
            <a:off x="268564" y="5661248"/>
            <a:ext cx="11804100" cy="923330"/>
          </a:xfrm>
          <a:prstGeom prst="rect">
            <a:avLst/>
          </a:prstGeom>
          <a:noFill/>
        </p:spPr>
        <p:txBody>
          <a:bodyPr wrap="square">
            <a:spAutoFit/>
          </a:bodyPr>
          <a:lstStyle/>
          <a:p>
            <a:r>
              <a:rPr lang="en-US" dirty="0"/>
              <a:t>150. Aida T, Meijer EW, Stupp SI. Functional supramolecular polymers. Science. 2012;335:813–817.</a:t>
            </a:r>
          </a:p>
          <a:p>
            <a:r>
              <a:rPr lang="en-US" dirty="0"/>
              <a:t>151. </a:t>
            </a:r>
            <a:r>
              <a:rPr lang="en-US" dirty="0" err="1"/>
              <a:t>Ogi</a:t>
            </a:r>
            <a:r>
              <a:rPr lang="en-US" dirty="0"/>
              <a:t> S, </a:t>
            </a:r>
            <a:r>
              <a:rPr lang="en-US" dirty="0" err="1"/>
              <a:t>Sugiyasu</a:t>
            </a:r>
            <a:r>
              <a:rPr lang="en-US" dirty="0"/>
              <a:t> K, Manna S, et al. Living supramolecular polymerization realized through a biomimetic</a:t>
            </a:r>
          </a:p>
          <a:p>
            <a:r>
              <a:rPr lang="en-US" dirty="0"/>
              <a:t>approach. Nat Chem. 2014;6:188–195.</a:t>
            </a:r>
            <a:endParaRPr lang="ru-RU" dirty="0"/>
          </a:p>
        </p:txBody>
      </p:sp>
    </p:spTree>
    <p:extLst>
      <p:ext uri="{BB962C8B-B14F-4D97-AF65-F5344CB8AC3E}">
        <p14:creationId xmlns:p14="http://schemas.microsoft.com/office/powerpoint/2010/main" val="246633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294C3F-DAF1-45EB-BAB8-035245310AF4}"/>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9FA198D5-1F24-4E94-A5A6-FDE5A41EFCE0}"/>
              </a:ext>
            </a:extLst>
          </p:cNvPr>
          <p:cNvSpPr txBox="1"/>
          <p:nvPr/>
        </p:nvSpPr>
        <p:spPr>
          <a:xfrm>
            <a:off x="285637" y="1556792"/>
            <a:ext cx="11881320" cy="5078313"/>
          </a:xfrm>
          <a:prstGeom prst="rect">
            <a:avLst/>
          </a:prstGeom>
          <a:noFill/>
        </p:spPr>
        <p:txBody>
          <a:bodyPr wrap="square">
            <a:spAutoFit/>
          </a:bodyPr>
          <a:lstStyle/>
          <a:p>
            <a:r>
              <a:rPr lang="en-US" dirty="0"/>
              <a:t>152. Dhiman S, George SJ. Temporally controlled supramolecular polymerization. Bull Chem Soc </a:t>
            </a:r>
            <a:r>
              <a:rPr lang="en-US" dirty="0" err="1"/>
              <a:t>Jpn</a:t>
            </a:r>
            <a:r>
              <a:rPr lang="en-US" dirty="0"/>
              <a:t>. 2018;91:687–699.</a:t>
            </a:r>
          </a:p>
          <a:p>
            <a:r>
              <a:rPr lang="en-US" dirty="0"/>
              <a:t>153. Dhiman S, Jain A, Kumar M, et al. Adenosine-phosphate- fueled, temporally programmed supramolecular polymers with multiple transient states. J Am Chem Soc. 2017;139:16568–16575.</a:t>
            </a:r>
          </a:p>
          <a:p>
            <a:r>
              <a:rPr lang="en-US" dirty="0"/>
              <a:t>154. </a:t>
            </a:r>
            <a:r>
              <a:rPr lang="en-US" dirty="0" err="1"/>
              <a:t>Webre</a:t>
            </a:r>
            <a:r>
              <a:rPr lang="en-US" dirty="0"/>
              <a:t> WA, </a:t>
            </a:r>
            <a:r>
              <a:rPr lang="en-US" dirty="0" err="1"/>
              <a:t>Gobeze</a:t>
            </a:r>
            <a:r>
              <a:rPr lang="en-US" dirty="0"/>
              <a:t> HB, Shao S, et al. Fluoride-</a:t>
            </a:r>
            <a:r>
              <a:rPr lang="en-US" dirty="0" err="1"/>
              <a:t>ionbinding</a:t>
            </a:r>
            <a:r>
              <a:rPr lang="en-US" dirty="0"/>
              <a:t> promoted photoinduced charge separation</a:t>
            </a:r>
          </a:p>
          <a:p>
            <a:r>
              <a:rPr lang="en-US" dirty="0"/>
              <a:t>in a self-assembled C60 alkyl cation bound bis-crown ether-</a:t>
            </a:r>
            <a:r>
              <a:rPr lang="en-US" dirty="0" err="1"/>
              <a:t>oxoporphyrinogen</a:t>
            </a:r>
            <a:r>
              <a:rPr lang="en-US" dirty="0"/>
              <a:t> supramolecule. Chem </a:t>
            </a:r>
            <a:r>
              <a:rPr lang="en-US" dirty="0" err="1"/>
              <a:t>Commun</a:t>
            </a:r>
            <a:r>
              <a:rPr lang="en-US" dirty="0"/>
              <a:t>. 2018;54:1351–1354.</a:t>
            </a:r>
          </a:p>
          <a:p>
            <a:r>
              <a:rPr lang="en-US" dirty="0"/>
              <a:t>155. Ivanov MV, Wang D, </a:t>
            </a:r>
            <a:r>
              <a:rPr lang="en-US" dirty="0" err="1"/>
              <a:t>Navale</a:t>
            </a:r>
            <a:r>
              <a:rPr lang="en-US" dirty="0"/>
              <a:t> TS, et al. From intramolecular (circular) in an isolated molecule to intermolecular</a:t>
            </a:r>
          </a:p>
          <a:p>
            <a:r>
              <a:rPr lang="en-US" dirty="0"/>
              <a:t>hole delocalization in a two-dimensional solid-state assembly: the case of </a:t>
            </a:r>
            <a:r>
              <a:rPr lang="en-US" dirty="0" err="1"/>
              <a:t>pillarene</a:t>
            </a:r>
            <a:r>
              <a:rPr lang="en-US" dirty="0"/>
              <a:t>. </a:t>
            </a:r>
            <a:r>
              <a:rPr lang="en-US" dirty="0" err="1"/>
              <a:t>Angew</a:t>
            </a:r>
            <a:r>
              <a:rPr lang="en-US" dirty="0"/>
              <a:t> Chem Int Ed. 2018;57:2144–2149.</a:t>
            </a:r>
          </a:p>
          <a:p>
            <a:r>
              <a:rPr lang="en-US" dirty="0"/>
              <a:t>156. </a:t>
            </a:r>
            <a:r>
              <a:rPr lang="en-US" dirty="0" err="1"/>
              <a:t>Oldacre</a:t>
            </a:r>
            <a:r>
              <a:rPr lang="en-US" dirty="0"/>
              <a:t> AN, Friedman AE, Cook TR. A self-assembled </a:t>
            </a:r>
            <a:r>
              <a:rPr lang="en-US" dirty="0" err="1"/>
              <a:t>cofacial</a:t>
            </a:r>
            <a:r>
              <a:rPr lang="en-US" dirty="0"/>
              <a:t> cobalt porphyrin prism for oxygen reduction</a:t>
            </a:r>
          </a:p>
          <a:p>
            <a:r>
              <a:rPr lang="en-US" dirty="0"/>
              <a:t>catalysis. J Am Chem Soc. 2017;139:1424−1427.</a:t>
            </a:r>
          </a:p>
          <a:p>
            <a:r>
              <a:rPr lang="en-US" dirty="0"/>
              <a:t>157. Sagami T, Umemoto S, </a:t>
            </a:r>
            <a:r>
              <a:rPr lang="en-US" dirty="0" err="1"/>
              <a:t>Tahara</a:t>
            </a:r>
            <a:r>
              <a:rPr lang="en-US" dirty="0"/>
              <a:t> YO, et al. </a:t>
            </a:r>
            <a:r>
              <a:rPr lang="en-US" dirty="0" err="1"/>
              <a:t>pHResponsive</a:t>
            </a:r>
            <a:r>
              <a:rPr lang="en-US" dirty="0"/>
              <a:t> cotton effects in the dd transition band</a:t>
            </a:r>
          </a:p>
          <a:p>
            <a:r>
              <a:rPr lang="en-US" dirty="0"/>
              <a:t>of self-assembling copper(II) complexes with a cholesteryl-armed ligand. Bull Chem Soc </a:t>
            </a:r>
            <a:r>
              <a:rPr lang="en-US" dirty="0" err="1"/>
              <a:t>Jpn</a:t>
            </a:r>
            <a:r>
              <a:rPr lang="en-US" dirty="0"/>
              <a:t>. 2017;90:739–745.</a:t>
            </a:r>
          </a:p>
          <a:p>
            <a:r>
              <a:rPr lang="en-US" dirty="0"/>
              <a:t>158. Richards GJ, Hill JP, </a:t>
            </a:r>
            <a:r>
              <a:rPr lang="en-US" dirty="0" err="1"/>
              <a:t>Labuta</a:t>
            </a:r>
            <a:r>
              <a:rPr lang="en-US" dirty="0"/>
              <a:t> J, et al. Self-assembled </a:t>
            </a:r>
            <a:r>
              <a:rPr lang="en-US" dirty="0" err="1"/>
              <a:t>pyrazinacene</a:t>
            </a:r>
            <a:r>
              <a:rPr lang="en-US" dirty="0"/>
              <a:t> nanotubes. Phys Chem </a:t>
            </a:r>
            <a:r>
              <a:rPr lang="en-US" dirty="0" err="1"/>
              <a:t>Chem</a:t>
            </a:r>
            <a:r>
              <a:rPr lang="en-US" dirty="0"/>
              <a:t> Phys. 2011;13:4868–4876.</a:t>
            </a:r>
          </a:p>
          <a:p>
            <a:r>
              <a:rPr lang="en-US" dirty="0"/>
              <a:t>159. Nakanishi T, Shen Y, Wang J, et al. Superstructures and superhydrophobic property in hierarchical organized</a:t>
            </a:r>
          </a:p>
          <a:p>
            <a:r>
              <a:rPr lang="en-US" dirty="0"/>
              <a:t>architectures of fullerenes bearing long alkyl tails. J Mater Chem. 2010;20:1253–1260.</a:t>
            </a:r>
            <a:endParaRPr lang="ru-RU" dirty="0"/>
          </a:p>
        </p:txBody>
      </p:sp>
    </p:spTree>
    <p:extLst>
      <p:ext uri="{BB962C8B-B14F-4D97-AF65-F5344CB8AC3E}">
        <p14:creationId xmlns:p14="http://schemas.microsoft.com/office/powerpoint/2010/main" val="105344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58280-EE9F-4C30-B056-43783DC58926}"/>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59794379-4715-446F-9390-9B77E28AC7A5}"/>
              </a:ext>
            </a:extLst>
          </p:cNvPr>
          <p:cNvSpPr txBox="1"/>
          <p:nvPr/>
        </p:nvSpPr>
        <p:spPr>
          <a:xfrm>
            <a:off x="227348" y="1556792"/>
            <a:ext cx="11737304" cy="5078313"/>
          </a:xfrm>
          <a:prstGeom prst="rect">
            <a:avLst/>
          </a:prstGeom>
          <a:noFill/>
        </p:spPr>
        <p:txBody>
          <a:bodyPr wrap="square">
            <a:spAutoFit/>
          </a:bodyPr>
          <a:lstStyle/>
          <a:p>
            <a:r>
              <a:rPr lang="en-US" dirty="0"/>
              <a:t>160. Shen Y, Wang J, Kuhlmann U, et al. Supramolecular templates for nanoflake-metal surfaces. Chem Eur J.</a:t>
            </a:r>
          </a:p>
          <a:p>
            <a:r>
              <a:rPr lang="en-US" dirty="0"/>
              <a:t>2009;15:2763–2767.</a:t>
            </a:r>
          </a:p>
          <a:p>
            <a:r>
              <a:rPr lang="en-US" dirty="0"/>
              <a:t>161. Kemper B, </a:t>
            </a:r>
            <a:r>
              <a:rPr lang="en-US" dirty="0" err="1"/>
              <a:t>Zengerling</a:t>
            </a:r>
            <a:r>
              <a:rPr lang="en-US" dirty="0"/>
              <a:t> L, Spitzer D, et al. Kinetically controlled stepwise self-assembly of</a:t>
            </a:r>
          </a:p>
          <a:p>
            <a:r>
              <a:rPr lang="en-US" dirty="0" err="1"/>
              <a:t>AuI-metallopeptides</a:t>
            </a:r>
            <a:r>
              <a:rPr lang="en-US" dirty="0"/>
              <a:t> in water. J Am Chem Soc. 2018;140:534–537.</a:t>
            </a:r>
          </a:p>
          <a:p>
            <a:r>
              <a:rPr lang="en-US" dirty="0"/>
              <a:t>162. Qian T, Chen F, Chen Y, et al. Photolysis of </a:t>
            </a:r>
            <a:r>
              <a:rPr lang="en-US" dirty="0" err="1"/>
              <a:t>olymeric</a:t>
            </a:r>
            <a:r>
              <a:rPr lang="en-US" dirty="0"/>
              <a:t> self-assembly controlled by donor–acceptor interaction.</a:t>
            </a:r>
          </a:p>
          <a:p>
            <a:r>
              <a:rPr lang="en-US" dirty="0"/>
              <a:t>Chem </a:t>
            </a:r>
            <a:r>
              <a:rPr lang="en-US" dirty="0" err="1"/>
              <a:t>Commun</a:t>
            </a:r>
            <a:r>
              <a:rPr lang="en-US" dirty="0"/>
              <a:t>. 2017;53:11822–11825.</a:t>
            </a:r>
          </a:p>
          <a:p>
            <a:r>
              <a:rPr lang="en-US" dirty="0"/>
              <a:t>163. </a:t>
            </a:r>
            <a:r>
              <a:rPr lang="en-US" dirty="0" err="1"/>
              <a:t>Ariga</a:t>
            </a:r>
            <a:r>
              <a:rPr lang="en-US" dirty="0"/>
              <a:t> K, Kawakami K, Ebara M, et al. Bioinspired </a:t>
            </a:r>
            <a:r>
              <a:rPr lang="en-US" dirty="0" err="1"/>
              <a:t>nanoarchitectonics</a:t>
            </a:r>
            <a:r>
              <a:rPr lang="en-US" dirty="0"/>
              <a:t> as emerging drug delivery systems.</a:t>
            </a:r>
          </a:p>
          <a:p>
            <a:r>
              <a:rPr lang="en-US" dirty="0"/>
              <a:t>New J Chem. 2014;38:5149–5163.</a:t>
            </a:r>
          </a:p>
          <a:p>
            <a:r>
              <a:rPr lang="en-US" dirty="0"/>
              <a:t>164. Nakanishi W, Minami K, Shrestha LK, et al. Bioactive nanocarbon assemblies: </a:t>
            </a:r>
            <a:r>
              <a:rPr lang="en-US" dirty="0" err="1"/>
              <a:t>nanoarchitectonics</a:t>
            </a:r>
            <a:endParaRPr lang="en-US" dirty="0"/>
          </a:p>
          <a:p>
            <a:r>
              <a:rPr lang="en-US" dirty="0"/>
              <a:t>and applications. Nano Today. 2014;9:378–394.</a:t>
            </a:r>
          </a:p>
          <a:p>
            <a:r>
              <a:rPr lang="en-US" dirty="0"/>
              <a:t>165. Roy A, Gautam A, </a:t>
            </a:r>
            <a:r>
              <a:rPr lang="en-US" dirty="0" err="1"/>
              <a:t>Malla</a:t>
            </a:r>
            <a:r>
              <a:rPr lang="en-US" dirty="0"/>
              <a:t> JA, et al. Self-assembly of small-molecule </a:t>
            </a:r>
            <a:r>
              <a:rPr lang="en-US" dirty="0" err="1"/>
              <a:t>fumaramides</a:t>
            </a:r>
            <a:r>
              <a:rPr lang="en-US" dirty="0"/>
              <a:t> allows transmembrane</a:t>
            </a:r>
          </a:p>
          <a:p>
            <a:r>
              <a:rPr lang="en-US" dirty="0"/>
              <a:t>chloride channel. Chem </a:t>
            </a:r>
            <a:r>
              <a:rPr lang="en-US" dirty="0" err="1"/>
              <a:t>Commun</a:t>
            </a:r>
            <a:r>
              <a:rPr lang="en-US" dirty="0"/>
              <a:t>. 2018;54:2024–2027.</a:t>
            </a:r>
          </a:p>
          <a:p>
            <a:r>
              <a:rPr lang="en-US" dirty="0"/>
              <a:t>166. Knight AS, Larsson J, Ren JM, et al. Control of amphiphile self-assembly via bioinspired metal ion</a:t>
            </a:r>
          </a:p>
          <a:p>
            <a:r>
              <a:rPr lang="en-US" dirty="0"/>
              <a:t>coordination. J Am Chem Soc. 2018;140:1409–1414.</a:t>
            </a:r>
          </a:p>
          <a:p>
            <a:r>
              <a:rPr lang="en-US" dirty="0"/>
              <a:t>167. </a:t>
            </a:r>
            <a:r>
              <a:rPr lang="en-US" dirty="0" err="1"/>
              <a:t>Cecot</a:t>
            </a:r>
            <a:r>
              <a:rPr lang="en-US" dirty="0"/>
              <a:t> G, </a:t>
            </a:r>
            <a:r>
              <a:rPr lang="en-US" dirty="0" err="1"/>
              <a:t>Marmier</a:t>
            </a:r>
            <a:r>
              <a:rPr lang="en-US" dirty="0"/>
              <a:t> M, </a:t>
            </a:r>
            <a:r>
              <a:rPr lang="en-US" dirty="0" err="1"/>
              <a:t>Geremia</a:t>
            </a:r>
            <a:r>
              <a:rPr lang="en-US" dirty="0"/>
              <a:t> S. The intricate structural chemistry of MII 2nLn-type assemblies. J Am</a:t>
            </a:r>
          </a:p>
          <a:p>
            <a:r>
              <a:rPr lang="en-US" dirty="0"/>
              <a:t>Chem Soc. 2017;39:8371–8381.</a:t>
            </a:r>
          </a:p>
          <a:p>
            <a:r>
              <a:rPr lang="en-US" dirty="0"/>
              <a:t>168. Bai X, Jia C, Zhao Y, et al. Peripheral </a:t>
            </a:r>
            <a:r>
              <a:rPr lang="en-US" dirty="0" err="1"/>
              <a:t>templation</a:t>
            </a:r>
            <a:r>
              <a:rPr lang="en-US" dirty="0"/>
              <a:t>-modulated interconversion between an A4L6 tetrahedral anion</a:t>
            </a:r>
          </a:p>
          <a:p>
            <a:r>
              <a:rPr lang="en-US" dirty="0"/>
              <a:t>cage and A2L3 triple </a:t>
            </a:r>
            <a:r>
              <a:rPr lang="en-US" dirty="0" err="1"/>
              <a:t>helicate</a:t>
            </a:r>
            <a:r>
              <a:rPr lang="en-US" dirty="0"/>
              <a:t> with guest capture/release. </a:t>
            </a:r>
            <a:r>
              <a:rPr lang="en-US" dirty="0" err="1"/>
              <a:t>Angew</a:t>
            </a:r>
            <a:r>
              <a:rPr lang="en-US" dirty="0"/>
              <a:t> Chem Int Ed. 2018;57:1851–1855.</a:t>
            </a:r>
            <a:endParaRPr lang="ru-RU" dirty="0"/>
          </a:p>
        </p:txBody>
      </p:sp>
    </p:spTree>
    <p:extLst>
      <p:ext uri="{BB962C8B-B14F-4D97-AF65-F5344CB8AC3E}">
        <p14:creationId xmlns:p14="http://schemas.microsoft.com/office/powerpoint/2010/main" val="228160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7E00F-1724-48EA-8678-877DEE372057}"/>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F900EFB9-F1E7-420F-A8B3-21C63CC4F96A}"/>
              </a:ext>
            </a:extLst>
          </p:cNvPr>
          <p:cNvSpPr txBox="1"/>
          <p:nvPr/>
        </p:nvSpPr>
        <p:spPr>
          <a:xfrm>
            <a:off x="191344" y="1556792"/>
            <a:ext cx="11809312" cy="4801314"/>
          </a:xfrm>
          <a:prstGeom prst="rect">
            <a:avLst/>
          </a:prstGeom>
          <a:noFill/>
        </p:spPr>
        <p:txBody>
          <a:bodyPr wrap="square">
            <a:spAutoFit/>
          </a:bodyPr>
          <a:lstStyle/>
          <a:p>
            <a:r>
              <a:rPr lang="en-US" dirty="0"/>
              <a:t>169. Zhang L, Lin L, Liu D, et al. Stacking interactions induced selective conformation of discrete aromatic arrays and </a:t>
            </a:r>
            <a:r>
              <a:rPr lang="en-US" dirty="0" err="1"/>
              <a:t>borromean</a:t>
            </a:r>
            <a:r>
              <a:rPr lang="en-US" dirty="0"/>
              <a:t> rings. J Am Chem Soc. 2017;139:1653–1660.</a:t>
            </a:r>
          </a:p>
          <a:p>
            <a:r>
              <a:rPr lang="en-US" dirty="0"/>
              <a:t>170. </a:t>
            </a:r>
            <a:r>
              <a:rPr lang="en-US" dirty="0" err="1"/>
              <a:t>Oburn</a:t>
            </a:r>
            <a:r>
              <a:rPr lang="en-US" dirty="0"/>
              <a:t> SM, Swenson DC, </a:t>
            </a:r>
            <a:r>
              <a:rPr lang="en-US" dirty="0" err="1"/>
              <a:t>Mariappan</a:t>
            </a:r>
            <a:r>
              <a:rPr lang="en-US" dirty="0"/>
              <a:t> SVS, et al. Supramolecular construction of an aldehyde cyclobutene via the solid state: combining reversible imine formation and metal-organic self-assembly. J Am Chem Soc. 2017;139:8452–8454.</a:t>
            </a:r>
          </a:p>
          <a:p>
            <a:r>
              <a:rPr lang="en-US" dirty="0"/>
              <a:t>171. Brenner W, </a:t>
            </a:r>
            <a:r>
              <a:rPr lang="en-US" dirty="0" err="1"/>
              <a:t>Ronson</a:t>
            </a:r>
            <a:r>
              <a:rPr lang="en-US" dirty="0"/>
              <a:t> TK, </a:t>
            </a:r>
            <a:r>
              <a:rPr lang="en-US" dirty="0" err="1"/>
              <a:t>Nitschke</a:t>
            </a:r>
            <a:r>
              <a:rPr lang="en-US" dirty="0"/>
              <a:t> JR. Separation and selective formation of fullerene adducts within an MII</a:t>
            </a:r>
          </a:p>
          <a:p>
            <a:r>
              <a:rPr lang="en-US" dirty="0"/>
              <a:t>8L6 cage. J Am Chem Soc. 2017;139:75–78.</a:t>
            </a:r>
          </a:p>
          <a:p>
            <a:r>
              <a:rPr lang="en-US" dirty="0"/>
              <a:t>172. Li X-Z, Zhou L-P, Yan -L-L, et al. Evolution of luminescent supramolecular lanthanide M2nL3n</a:t>
            </a:r>
          </a:p>
          <a:p>
            <a:r>
              <a:rPr lang="en-US" dirty="0"/>
              <a:t>complexes from </a:t>
            </a:r>
            <a:r>
              <a:rPr lang="en-US" dirty="0" err="1"/>
              <a:t>helicates</a:t>
            </a:r>
            <a:r>
              <a:rPr lang="en-US" dirty="0"/>
              <a:t> and tetrahedra to cubes. J Am Chem Soc. 2017;139:8237–8244.</a:t>
            </a:r>
          </a:p>
          <a:p>
            <a:r>
              <a:rPr lang="en-US" dirty="0"/>
              <a:t>173. Luo D, Wang X-Z, Yang C, et al. Self-assembly of chiral metal-organic tetartoid. J Am Chem Soc. 2018;140:118–121.</a:t>
            </a:r>
          </a:p>
          <a:p>
            <a:r>
              <a:rPr lang="en-US" dirty="0"/>
              <a:t>174. Hou X-S, Zhu G-L, Ren L-J, et al. Mesoscale graphene-like honeycomb mono- and multilayers constructed</a:t>
            </a:r>
          </a:p>
          <a:p>
            <a:r>
              <a:rPr lang="en-US" dirty="0"/>
              <a:t>via self-assembly of </a:t>
            </a:r>
            <a:r>
              <a:rPr lang="en-US" dirty="0" err="1"/>
              <a:t>coclusters</a:t>
            </a:r>
            <a:r>
              <a:rPr lang="en-US" dirty="0"/>
              <a:t>. J Am Chem Soc. 2018;140:1805–1811.</a:t>
            </a:r>
          </a:p>
          <a:p>
            <a:r>
              <a:rPr lang="en-US" dirty="0"/>
              <a:t>175. Ramanathan M, Tseng Y-C, </a:t>
            </a:r>
            <a:r>
              <a:rPr lang="en-US" dirty="0" err="1"/>
              <a:t>Ariga</a:t>
            </a:r>
            <a:r>
              <a:rPr lang="en-US" dirty="0"/>
              <a:t> K, et al. Emerging trends in metal-containing block copolymers: synthesis,</a:t>
            </a:r>
          </a:p>
          <a:p>
            <a:r>
              <a:rPr lang="en-US" dirty="0"/>
              <a:t>self-assembly, and nanomanufacturing applications. J Mater Chem C. 2013;1:2080–2091.</a:t>
            </a:r>
          </a:p>
          <a:p>
            <a:r>
              <a:rPr lang="en-US" dirty="0"/>
              <a:t>176. </a:t>
            </a:r>
            <a:r>
              <a:rPr lang="en-US" dirty="0" err="1"/>
              <a:t>Oaki</a:t>
            </a:r>
            <a:r>
              <a:rPr lang="en-US" dirty="0"/>
              <a:t> Y. Morphology design of crystalline and polymer materials from nanoscopic to macroscopic</a:t>
            </a:r>
          </a:p>
          <a:p>
            <a:r>
              <a:rPr lang="en-US" dirty="0"/>
              <a:t>scales. Bull Chem Soc </a:t>
            </a:r>
            <a:r>
              <a:rPr lang="en-US" dirty="0" err="1"/>
              <a:t>Jpn</a:t>
            </a:r>
            <a:r>
              <a:rPr lang="en-US" dirty="0"/>
              <a:t>. 2017;90:776–788.</a:t>
            </a:r>
            <a:endParaRPr lang="ru-RU" dirty="0"/>
          </a:p>
        </p:txBody>
      </p:sp>
      <p:sp>
        <p:nvSpPr>
          <p:cNvPr id="10" name="TextBox 9">
            <a:extLst>
              <a:ext uri="{FF2B5EF4-FFF2-40B4-BE49-F238E27FC236}">
                <a16:creationId xmlns:a16="http://schemas.microsoft.com/office/drawing/2014/main" id="{90530800-6084-47D9-BB08-A46AA502E9CA}"/>
              </a:ext>
            </a:extLst>
          </p:cNvPr>
          <p:cNvSpPr txBox="1"/>
          <p:nvPr/>
        </p:nvSpPr>
        <p:spPr>
          <a:xfrm>
            <a:off x="203002" y="6158615"/>
            <a:ext cx="11809312" cy="646331"/>
          </a:xfrm>
          <a:prstGeom prst="rect">
            <a:avLst/>
          </a:prstGeom>
          <a:noFill/>
        </p:spPr>
        <p:txBody>
          <a:bodyPr wrap="square">
            <a:spAutoFit/>
          </a:bodyPr>
          <a:lstStyle/>
          <a:p>
            <a:r>
              <a:rPr lang="en-US" dirty="0"/>
              <a:t>177. </a:t>
            </a:r>
            <a:r>
              <a:rPr lang="en-US" dirty="0" err="1"/>
              <a:t>Sada</a:t>
            </a:r>
            <a:r>
              <a:rPr lang="en-US" dirty="0"/>
              <a:t> K. Lipophilic polyelectrolyte gels and crystal crosslinking, new methods for supramolecular control</a:t>
            </a:r>
          </a:p>
          <a:p>
            <a:r>
              <a:rPr lang="en-US" dirty="0"/>
              <a:t>of swelling and collapsing of polymer gels. Bull Chem Soc </a:t>
            </a:r>
            <a:r>
              <a:rPr lang="en-US" dirty="0" err="1"/>
              <a:t>Jpn</a:t>
            </a:r>
            <a:r>
              <a:rPr lang="en-US" dirty="0"/>
              <a:t>. 2018;91:1282–1292.</a:t>
            </a:r>
            <a:endParaRPr lang="ru-RU" dirty="0"/>
          </a:p>
        </p:txBody>
      </p:sp>
    </p:spTree>
    <p:extLst>
      <p:ext uri="{BB962C8B-B14F-4D97-AF65-F5344CB8AC3E}">
        <p14:creationId xmlns:p14="http://schemas.microsoft.com/office/powerpoint/2010/main" val="342146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BE3494-82C5-4414-8DCD-15891303A36C}"/>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DA3362A5-E313-4C83-8871-321B933A88B2}"/>
              </a:ext>
            </a:extLst>
          </p:cNvPr>
          <p:cNvSpPr txBox="1"/>
          <p:nvPr/>
        </p:nvSpPr>
        <p:spPr>
          <a:xfrm>
            <a:off x="335360" y="1556792"/>
            <a:ext cx="11521280" cy="5355312"/>
          </a:xfrm>
          <a:prstGeom prst="rect">
            <a:avLst/>
          </a:prstGeom>
          <a:noFill/>
        </p:spPr>
        <p:txBody>
          <a:bodyPr wrap="square">
            <a:spAutoFit/>
          </a:bodyPr>
          <a:lstStyle/>
          <a:p>
            <a:r>
              <a:rPr lang="en-US" dirty="0"/>
              <a:t>178. Mei L, Shi W-Q, Chai Z-F. Ordered entanglement in actinide-organic coordination polymers. Bull Chem</a:t>
            </a:r>
          </a:p>
          <a:p>
            <a:r>
              <a:rPr lang="en-US" dirty="0"/>
              <a:t>Soc </a:t>
            </a:r>
            <a:r>
              <a:rPr lang="en-US" dirty="0" err="1"/>
              <a:t>Jpn</a:t>
            </a:r>
            <a:r>
              <a:rPr lang="en-US" dirty="0"/>
              <a:t>. 2018;91:554–562.</a:t>
            </a:r>
          </a:p>
          <a:p>
            <a:r>
              <a:rPr lang="en-US" dirty="0"/>
              <a:t>179. </a:t>
            </a:r>
            <a:r>
              <a:rPr lang="en-US" dirty="0" err="1"/>
              <a:t>Charvet</a:t>
            </a:r>
            <a:r>
              <a:rPr lang="en-US" dirty="0"/>
              <a:t> R, Acharya S, Hill JP, et al. Block-copolymer-nanowires with nanosized domain segregation</a:t>
            </a:r>
          </a:p>
          <a:p>
            <a:r>
              <a:rPr lang="en-US" dirty="0"/>
              <a:t>and high charge mobilities as stacked </a:t>
            </a:r>
            <a:r>
              <a:rPr lang="en-US" dirty="0" err="1"/>
              <a:t>p/n</a:t>
            </a:r>
            <a:r>
              <a:rPr lang="en-US" dirty="0"/>
              <a:t> heterojunction arrays for repeatable photocurrent switching.</a:t>
            </a:r>
          </a:p>
          <a:p>
            <a:r>
              <a:rPr lang="en-US" dirty="0"/>
              <a:t>J Am Chem Soc. 2009;131:18030–18031.</a:t>
            </a:r>
          </a:p>
          <a:p>
            <a:r>
              <a:rPr lang="en-US" dirty="0"/>
              <a:t>180. Shin JM, Kim Y, Yun H, et al. Morphological evolution of block copolymer particles: effect of solvent</a:t>
            </a:r>
          </a:p>
          <a:p>
            <a:r>
              <a:rPr lang="en-US" dirty="0"/>
              <a:t>evaporation rate on particle shape and morphology. ACS Nano. 2017;11:2133–2142.</a:t>
            </a:r>
          </a:p>
          <a:p>
            <a:r>
              <a:rPr lang="en-US" dirty="0"/>
              <a:t>181. </a:t>
            </a:r>
            <a:r>
              <a:rPr lang="en-US" dirty="0" err="1"/>
              <a:t>Korolovych</a:t>
            </a:r>
            <a:r>
              <a:rPr lang="en-US" dirty="0"/>
              <a:t> VF, Erwin AJ, </a:t>
            </a:r>
            <a:r>
              <a:rPr lang="en-US" dirty="0" err="1"/>
              <a:t>Stryutsky</a:t>
            </a:r>
            <a:r>
              <a:rPr lang="en-US" dirty="0"/>
              <a:t> A, et al. </a:t>
            </a:r>
            <a:r>
              <a:rPr lang="en-US" dirty="0" err="1"/>
              <a:t>Selfassembly</a:t>
            </a:r>
            <a:r>
              <a:rPr lang="en-US" dirty="0"/>
              <a:t> of hyperbranched protic poly(ionic liquid)s</a:t>
            </a:r>
          </a:p>
          <a:p>
            <a:r>
              <a:rPr lang="en-US" dirty="0"/>
              <a:t>with variable peripheral amphiphilicity. Bull Chem Soc </a:t>
            </a:r>
            <a:r>
              <a:rPr lang="en-US" dirty="0" err="1"/>
              <a:t>Jpn</a:t>
            </a:r>
            <a:r>
              <a:rPr lang="en-US" dirty="0"/>
              <a:t>. 2017;90:919–923.</a:t>
            </a:r>
          </a:p>
          <a:p>
            <a:r>
              <a:rPr lang="en-US" dirty="0"/>
              <a:t>182. Shin S, Gu M-L, Yu C-Y, et al. Polymer self-assembly into unique fractal nanostructures in solution by a</a:t>
            </a:r>
          </a:p>
          <a:p>
            <a:r>
              <a:rPr lang="en-US" dirty="0"/>
              <a:t>one-shot synthetic procedure. J Am Chem Soc. 2018;140:475–482.</a:t>
            </a:r>
          </a:p>
          <a:p>
            <a:r>
              <a:rPr lang="en-US" dirty="0"/>
              <a:t>183. Chang AB, Lin T-P, Thompson NB, et al. Design, synthesis, and self-assembly of polymers with tailored</a:t>
            </a:r>
          </a:p>
          <a:p>
            <a:r>
              <a:rPr lang="en-US" dirty="0"/>
              <a:t>graft distributions. J Am Chem Soc. 2017;139:17683–17693.</a:t>
            </a:r>
          </a:p>
          <a:p>
            <a:r>
              <a:rPr lang="en-US" dirty="0"/>
              <a:t>184. Chu C-W, </a:t>
            </a:r>
            <a:r>
              <a:rPr lang="en-US" dirty="0" err="1"/>
              <a:t>Ravoo</a:t>
            </a:r>
            <a:r>
              <a:rPr lang="en-US" dirty="0"/>
              <a:t> BJ. Hierarchical supramolecular hydrogels: self-assembly by peptides and photo-controlled</a:t>
            </a:r>
          </a:p>
          <a:p>
            <a:r>
              <a:rPr lang="en-US" dirty="0"/>
              <a:t>release via host–guest interaction. Chem </a:t>
            </a:r>
            <a:r>
              <a:rPr lang="en-US" dirty="0" err="1"/>
              <a:t>Commun</a:t>
            </a:r>
            <a:r>
              <a:rPr lang="en-US" dirty="0"/>
              <a:t>. 2017;53:12450–12453.</a:t>
            </a:r>
          </a:p>
          <a:p>
            <a:r>
              <a:rPr lang="en-US" dirty="0"/>
              <a:t>185. Bowen JJ, Rose MA, Konda A, et al. Surface molding of microscale hydrogels with </a:t>
            </a:r>
            <a:r>
              <a:rPr lang="en-US" dirty="0" err="1"/>
              <a:t>microactuation</a:t>
            </a:r>
            <a:r>
              <a:rPr lang="en-US" dirty="0"/>
              <a:t> functionality. </a:t>
            </a:r>
            <a:r>
              <a:rPr lang="en-US" dirty="0" err="1"/>
              <a:t>Angew</a:t>
            </a:r>
            <a:r>
              <a:rPr lang="en-US" dirty="0"/>
              <a:t> Chem Int Ed. 2018;57:1236–1240.</a:t>
            </a:r>
          </a:p>
          <a:p>
            <a:r>
              <a:rPr lang="en-US" dirty="0"/>
              <a:t>186. </a:t>
            </a:r>
            <a:r>
              <a:rPr lang="en-US" dirty="0" err="1"/>
              <a:t>Katagiri</a:t>
            </a:r>
            <a:r>
              <a:rPr lang="en-US" dirty="0"/>
              <a:t> K, </a:t>
            </a:r>
            <a:r>
              <a:rPr lang="en-US" dirty="0" err="1"/>
              <a:t>Hashizume</a:t>
            </a:r>
            <a:r>
              <a:rPr lang="en-US" dirty="0"/>
              <a:t> M, </a:t>
            </a:r>
            <a:r>
              <a:rPr lang="en-US" dirty="0" err="1"/>
              <a:t>Ariga</a:t>
            </a:r>
            <a:r>
              <a:rPr lang="en-US" dirty="0"/>
              <a:t> K, et al. Preparation and characterization of a novel organic-inorganic nanohybrid “</a:t>
            </a:r>
            <a:r>
              <a:rPr lang="en-US" dirty="0" err="1"/>
              <a:t>cerasome</a:t>
            </a:r>
            <a:r>
              <a:rPr lang="en-US" dirty="0"/>
              <a:t>” formed with liposomal membrane and silicate surface. Chem Eur J. 2007;13:5272–5281.</a:t>
            </a:r>
          </a:p>
        </p:txBody>
      </p:sp>
    </p:spTree>
    <p:extLst>
      <p:ext uri="{BB962C8B-B14F-4D97-AF65-F5344CB8AC3E}">
        <p14:creationId xmlns:p14="http://schemas.microsoft.com/office/powerpoint/2010/main" val="16734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75F6FB-D685-424D-BEEC-9AB5DB210A6F}"/>
              </a:ext>
            </a:extLst>
          </p:cNvPr>
          <p:cNvSpPr>
            <a:spLocks noGrp="1"/>
          </p:cNvSpPr>
          <p:nvPr>
            <p:ph type="title"/>
          </p:nvPr>
        </p:nvSpPr>
        <p:spPr/>
        <p:txBody>
          <a:bodyPr/>
          <a:lstStyle/>
          <a:p>
            <a:r>
              <a:rPr lang="ru-RU" dirty="0"/>
              <a:t>Список литературы</a:t>
            </a:r>
          </a:p>
        </p:txBody>
      </p:sp>
      <p:sp>
        <p:nvSpPr>
          <p:cNvPr id="8" name="TextBox 7">
            <a:extLst>
              <a:ext uri="{FF2B5EF4-FFF2-40B4-BE49-F238E27FC236}">
                <a16:creationId xmlns:a16="http://schemas.microsoft.com/office/drawing/2014/main" id="{C50212E9-6EC8-4702-B17B-E582D3890F7D}"/>
              </a:ext>
            </a:extLst>
          </p:cNvPr>
          <p:cNvSpPr txBox="1"/>
          <p:nvPr/>
        </p:nvSpPr>
        <p:spPr>
          <a:xfrm>
            <a:off x="407368" y="1628800"/>
            <a:ext cx="11665296" cy="646331"/>
          </a:xfrm>
          <a:prstGeom prst="rect">
            <a:avLst/>
          </a:prstGeom>
          <a:noFill/>
        </p:spPr>
        <p:txBody>
          <a:bodyPr wrap="square">
            <a:spAutoFit/>
          </a:bodyPr>
          <a:lstStyle/>
          <a:p>
            <a:r>
              <a:rPr lang="en-US" dirty="0"/>
              <a:t>187. </a:t>
            </a:r>
            <a:r>
              <a:rPr lang="en-US" dirty="0" err="1"/>
              <a:t>Vinu</a:t>
            </a:r>
            <a:r>
              <a:rPr lang="en-US" dirty="0"/>
              <a:t> A, </a:t>
            </a:r>
            <a:r>
              <a:rPr lang="en-US" dirty="0" err="1"/>
              <a:t>Srinivasu</a:t>
            </a:r>
            <a:r>
              <a:rPr lang="en-US" dirty="0"/>
              <a:t> P, Sawant DP, et al. Three-dimensional cage type mesoporous CN-based hybrid material</a:t>
            </a:r>
          </a:p>
          <a:p>
            <a:r>
              <a:rPr lang="en-US" dirty="0"/>
              <a:t>with very high surface area and pore volume. Chem Mater. 2007;19:4367–4372.</a:t>
            </a:r>
          </a:p>
        </p:txBody>
      </p:sp>
      <p:sp>
        <p:nvSpPr>
          <p:cNvPr id="12" name="TextBox 11">
            <a:extLst>
              <a:ext uri="{FF2B5EF4-FFF2-40B4-BE49-F238E27FC236}">
                <a16:creationId xmlns:a16="http://schemas.microsoft.com/office/drawing/2014/main" id="{D210A51B-D9CE-4350-AFC0-C9F595185FE0}"/>
              </a:ext>
            </a:extLst>
          </p:cNvPr>
          <p:cNvSpPr txBox="1"/>
          <p:nvPr/>
        </p:nvSpPr>
        <p:spPr>
          <a:xfrm>
            <a:off x="407368" y="2132856"/>
            <a:ext cx="11665296" cy="4524315"/>
          </a:xfrm>
          <a:prstGeom prst="rect">
            <a:avLst/>
          </a:prstGeom>
          <a:noFill/>
        </p:spPr>
        <p:txBody>
          <a:bodyPr wrap="square">
            <a:spAutoFit/>
          </a:bodyPr>
          <a:lstStyle/>
          <a:p>
            <a:r>
              <a:rPr lang="en-US" dirty="0"/>
              <a:t>188. Rajendran R, Shrestha LK, Minami K, et al. Dimensionally integrated </a:t>
            </a:r>
            <a:r>
              <a:rPr lang="en-US" dirty="0" err="1"/>
              <a:t>nanoarchitectonics</a:t>
            </a:r>
            <a:r>
              <a:rPr lang="en-US" dirty="0"/>
              <a:t> for</a:t>
            </a:r>
          </a:p>
          <a:p>
            <a:r>
              <a:rPr lang="en-US" dirty="0"/>
              <a:t>novel composite from 0D, 1D, and 2D nanomaterials: RGO/CNT/CeO2 ternary nanocomposite with</a:t>
            </a:r>
          </a:p>
          <a:p>
            <a:r>
              <a:rPr lang="en-US" dirty="0"/>
              <a:t>electrochemical performance. J Mater Chem A. 2014;2:18480–18487.</a:t>
            </a:r>
          </a:p>
          <a:p>
            <a:r>
              <a:rPr lang="en-US" dirty="0"/>
              <a:t>189. Rajendran R, Shrestha LK, Kumar RM, et al. Composite </a:t>
            </a:r>
            <a:r>
              <a:rPr lang="en-US" dirty="0" err="1"/>
              <a:t>nanoarchitectonics</a:t>
            </a:r>
            <a:r>
              <a:rPr lang="en-US" dirty="0"/>
              <a:t> for ternary systems</a:t>
            </a:r>
          </a:p>
          <a:p>
            <a:r>
              <a:rPr lang="en-US" dirty="0"/>
              <a:t>of reduced graphene oxide/carbon nanotubes/nickel oxide with enhanced electrochemical capacitor performance.</a:t>
            </a:r>
          </a:p>
          <a:p>
            <a:r>
              <a:rPr lang="en-US" dirty="0"/>
              <a:t>J </a:t>
            </a:r>
            <a:r>
              <a:rPr lang="en-US" dirty="0" err="1"/>
              <a:t>Inorg</a:t>
            </a:r>
            <a:r>
              <a:rPr lang="en-US" dirty="0"/>
              <a:t> </a:t>
            </a:r>
            <a:r>
              <a:rPr lang="en-US" dirty="0" err="1"/>
              <a:t>Organomet</a:t>
            </a:r>
            <a:r>
              <a:rPr lang="en-US" dirty="0"/>
              <a:t> </a:t>
            </a:r>
            <a:r>
              <a:rPr lang="en-US" dirty="0" err="1"/>
              <a:t>Polym</a:t>
            </a:r>
            <a:r>
              <a:rPr lang="en-US" dirty="0"/>
              <a:t> Mater. 2015;25:267–274.</a:t>
            </a:r>
          </a:p>
          <a:p>
            <a:r>
              <a:rPr lang="en-US" dirty="0"/>
              <a:t>190 </a:t>
            </a:r>
            <a:r>
              <a:rPr lang="en-US" dirty="0" err="1"/>
              <a:t>Ariga</a:t>
            </a:r>
            <a:r>
              <a:rPr lang="en-US" dirty="0"/>
              <a:t> K, </a:t>
            </a:r>
            <a:r>
              <a:rPr lang="en-US" dirty="0" err="1"/>
              <a:t>Malgras</a:t>
            </a:r>
            <a:r>
              <a:rPr lang="en-US" dirty="0"/>
              <a:t> V, Ji Q, et al. Coordination </a:t>
            </a:r>
            <a:r>
              <a:rPr lang="en-US" dirty="0" err="1"/>
              <a:t>nanoarchitectonics</a:t>
            </a:r>
            <a:r>
              <a:rPr lang="en-US" dirty="0"/>
              <a:t> at interfaces between supramolecular</a:t>
            </a:r>
          </a:p>
          <a:p>
            <a:r>
              <a:rPr lang="en-US" dirty="0"/>
              <a:t>and materials chemistry. Coord Chem Rev. 2016;320–321:139–152.</a:t>
            </a:r>
          </a:p>
          <a:p>
            <a:r>
              <a:rPr lang="en-US" dirty="0"/>
              <a:t>191. Gon M, Tanaka K, </a:t>
            </a:r>
            <a:r>
              <a:rPr lang="en-US" dirty="0" err="1"/>
              <a:t>Chujo</a:t>
            </a:r>
            <a:r>
              <a:rPr lang="en-US" dirty="0"/>
              <a:t> Y. Creative synthesis of organic-inorganic molecular hybrid materials. Bull</a:t>
            </a:r>
          </a:p>
          <a:p>
            <a:r>
              <a:rPr lang="en-US" dirty="0"/>
              <a:t>Chem Soc </a:t>
            </a:r>
            <a:r>
              <a:rPr lang="en-US" dirty="0" err="1"/>
              <a:t>Jpn</a:t>
            </a:r>
            <a:r>
              <a:rPr lang="en-US" dirty="0"/>
              <a:t>. 2017;90:463–474.</a:t>
            </a:r>
          </a:p>
          <a:p>
            <a:r>
              <a:rPr lang="en-US" dirty="0"/>
              <a:t>192. Shrestha LK, Shrestha RG, Joshi S, et al. </a:t>
            </a:r>
            <a:r>
              <a:rPr lang="en-US" dirty="0" err="1"/>
              <a:t>Nanoarchitectonics</a:t>
            </a:r>
            <a:r>
              <a:rPr lang="en-US" dirty="0"/>
              <a:t> of </a:t>
            </a:r>
            <a:r>
              <a:rPr lang="en-US" dirty="0" err="1"/>
              <a:t>nanoporous</a:t>
            </a:r>
            <a:r>
              <a:rPr lang="en-US" dirty="0"/>
              <a:t> carbon materials</a:t>
            </a:r>
          </a:p>
          <a:p>
            <a:r>
              <a:rPr lang="en-US" dirty="0"/>
              <a:t>from natural resource for supercapacitor application. J </a:t>
            </a:r>
            <a:r>
              <a:rPr lang="en-US" dirty="0" err="1"/>
              <a:t>Inorg</a:t>
            </a:r>
            <a:r>
              <a:rPr lang="en-US" dirty="0"/>
              <a:t> </a:t>
            </a:r>
            <a:r>
              <a:rPr lang="en-US" dirty="0" err="1"/>
              <a:t>Organomet</a:t>
            </a:r>
            <a:r>
              <a:rPr lang="en-US" dirty="0"/>
              <a:t> </a:t>
            </a:r>
            <a:r>
              <a:rPr lang="en-US" dirty="0" err="1"/>
              <a:t>Polym</a:t>
            </a:r>
            <a:r>
              <a:rPr lang="en-US" dirty="0"/>
              <a:t> Mater. 2017;27:S48–S56.</a:t>
            </a:r>
          </a:p>
          <a:p>
            <a:r>
              <a:rPr lang="en-US" dirty="0"/>
              <a:t>193. Sasaki J, Suzuki M, Hanabusa K. Detection of amine vapors using luminescent xerogels from supramolecular</a:t>
            </a:r>
          </a:p>
          <a:p>
            <a:r>
              <a:rPr lang="en-US" dirty="0"/>
              <a:t>metal-containing </a:t>
            </a:r>
            <a:r>
              <a:rPr lang="en-US" dirty="0" err="1"/>
              <a:t>gelator</a:t>
            </a:r>
            <a:r>
              <a:rPr lang="en-US" dirty="0"/>
              <a:t>. Bull Chem Soc </a:t>
            </a:r>
            <a:r>
              <a:rPr lang="en-US" dirty="0" err="1"/>
              <a:t>Jpn</a:t>
            </a:r>
            <a:r>
              <a:rPr lang="en-US" dirty="0"/>
              <a:t>. 2018;91:538–547.</a:t>
            </a:r>
          </a:p>
          <a:p>
            <a:r>
              <a:rPr lang="en-US" dirty="0"/>
              <a:t>194. Yoshinari N, Konno T. Chiral phenomena in multinuclear and </a:t>
            </a:r>
            <a:r>
              <a:rPr lang="en-US" dirty="0" err="1"/>
              <a:t>metallosupramolecular</a:t>
            </a:r>
            <a:r>
              <a:rPr lang="en-US" dirty="0"/>
              <a:t> coordination</a:t>
            </a:r>
          </a:p>
          <a:p>
            <a:r>
              <a:rPr lang="en-US" dirty="0"/>
              <a:t>systems derived from </a:t>
            </a:r>
            <a:r>
              <a:rPr lang="en-US" dirty="0" err="1"/>
              <a:t>metalloligands</a:t>
            </a:r>
            <a:r>
              <a:rPr lang="en-US" dirty="0"/>
              <a:t> with thiol-containing amino acids. Bull Chem Soc </a:t>
            </a:r>
            <a:r>
              <a:rPr lang="en-US" dirty="0" err="1"/>
              <a:t>Jpn</a:t>
            </a:r>
            <a:r>
              <a:rPr lang="en-US" dirty="0"/>
              <a:t>. 2018;91:790–812.</a:t>
            </a:r>
          </a:p>
        </p:txBody>
      </p:sp>
    </p:spTree>
    <p:extLst>
      <p:ext uri="{BB962C8B-B14F-4D97-AF65-F5344CB8AC3E}">
        <p14:creationId xmlns:p14="http://schemas.microsoft.com/office/powerpoint/2010/main" val="58564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CD9FF5-6AAF-453D-8EB0-AB46FBB06054}"/>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F02809C2-D0BE-4D6A-BCC0-0020C2A4B94F}"/>
              </a:ext>
            </a:extLst>
          </p:cNvPr>
          <p:cNvSpPr txBox="1"/>
          <p:nvPr/>
        </p:nvSpPr>
        <p:spPr>
          <a:xfrm>
            <a:off x="191344" y="1556792"/>
            <a:ext cx="11881320" cy="646331"/>
          </a:xfrm>
          <a:prstGeom prst="rect">
            <a:avLst/>
          </a:prstGeom>
          <a:noFill/>
        </p:spPr>
        <p:txBody>
          <a:bodyPr wrap="square">
            <a:spAutoFit/>
          </a:bodyPr>
          <a:lstStyle/>
          <a:p>
            <a:r>
              <a:rPr lang="en-US" dirty="0"/>
              <a:t>195. Della Sala F, </a:t>
            </a:r>
            <a:r>
              <a:rPr lang="en-US" dirty="0" err="1"/>
              <a:t>Maiti</a:t>
            </a:r>
            <a:r>
              <a:rPr lang="en-US" dirty="0"/>
              <a:t> S, </a:t>
            </a:r>
            <a:r>
              <a:rPr lang="en-US" dirty="0" err="1"/>
              <a:t>Bonanni</a:t>
            </a:r>
            <a:r>
              <a:rPr lang="en-US" dirty="0"/>
              <a:t> A, et al. Fuel-selective transient activation of </a:t>
            </a:r>
            <a:r>
              <a:rPr lang="en-US" dirty="0" err="1"/>
              <a:t>nanosystems</a:t>
            </a:r>
            <a:r>
              <a:rPr lang="en-US" dirty="0"/>
              <a:t> for signal generation.</a:t>
            </a:r>
          </a:p>
          <a:p>
            <a:r>
              <a:rPr lang="en-US" dirty="0" err="1"/>
              <a:t>Angew</a:t>
            </a:r>
            <a:r>
              <a:rPr lang="en-US" dirty="0"/>
              <a:t> Chem Int Ed. 2018;57:1611–1615.</a:t>
            </a:r>
            <a:endParaRPr lang="ru-RU" dirty="0"/>
          </a:p>
        </p:txBody>
      </p:sp>
      <p:sp>
        <p:nvSpPr>
          <p:cNvPr id="8" name="TextBox 7">
            <a:extLst>
              <a:ext uri="{FF2B5EF4-FFF2-40B4-BE49-F238E27FC236}">
                <a16:creationId xmlns:a16="http://schemas.microsoft.com/office/drawing/2014/main" id="{6A8B73C3-70C0-44EB-AA23-30E17428C57F}"/>
              </a:ext>
            </a:extLst>
          </p:cNvPr>
          <p:cNvSpPr txBox="1"/>
          <p:nvPr/>
        </p:nvSpPr>
        <p:spPr>
          <a:xfrm>
            <a:off x="227348" y="2179683"/>
            <a:ext cx="11809312" cy="4247317"/>
          </a:xfrm>
          <a:prstGeom prst="rect">
            <a:avLst/>
          </a:prstGeom>
          <a:noFill/>
        </p:spPr>
        <p:txBody>
          <a:bodyPr wrap="square">
            <a:spAutoFit/>
          </a:bodyPr>
          <a:lstStyle/>
          <a:p>
            <a:r>
              <a:rPr lang="en-US" dirty="0"/>
              <a:t>196. </a:t>
            </a:r>
            <a:r>
              <a:rPr lang="en-US" dirty="0" err="1"/>
              <a:t>Harlé</a:t>
            </a:r>
            <a:r>
              <a:rPr lang="en-US" dirty="0"/>
              <a:t> J-B, Arata S, Mine S, et al. Malachite green derivatives for dye-sensitized solar cells: optoelectronic</a:t>
            </a:r>
          </a:p>
          <a:p>
            <a:r>
              <a:rPr lang="en-US" dirty="0"/>
              <a:t>characterizations and persistence on TiO2. Bull Chem Soc </a:t>
            </a:r>
            <a:r>
              <a:rPr lang="en-US" dirty="0" err="1"/>
              <a:t>Jpn</a:t>
            </a:r>
            <a:r>
              <a:rPr lang="en-US" dirty="0"/>
              <a:t>. 2018;91:52–64.</a:t>
            </a:r>
          </a:p>
          <a:p>
            <a:r>
              <a:rPr lang="en-US" dirty="0"/>
              <a:t>197. Qin L, Zhou G-J, Yu Y-Z, et al. Topological </a:t>
            </a:r>
            <a:r>
              <a:rPr lang="en-US" dirty="0" err="1"/>
              <a:t>selfassembly</a:t>
            </a:r>
            <a:r>
              <a:rPr lang="en-US" dirty="0"/>
              <a:t> of highly symmetric lanthanide clusters: a</a:t>
            </a:r>
          </a:p>
          <a:p>
            <a:r>
              <a:rPr lang="en-US" dirty="0"/>
              <a:t>magnetic study of exchange-coupling “fingerprints” in giant gadolinium(III) cages. J Am Chem Soc. 2017;139:16405–16411.</a:t>
            </a:r>
          </a:p>
          <a:p>
            <a:r>
              <a:rPr lang="en-US" dirty="0"/>
              <a:t>198. Ji Q, Acharya S, Richards GJ, et al. Alkyl imidazolium ionic-liquid-mediated formation of gold particle</a:t>
            </a:r>
          </a:p>
          <a:p>
            <a:r>
              <a:rPr lang="en-US" dirty="0"/>
              <a:t>superstructures. Langmuir. 2013;29:7186–7194.</a:t>
            </a:r>
          </a:p>
          <a:p>
            <a:r>
              <a:rPr lang="en-US" dirty="0"/>
              <a:t>199. Ji Q, Acharya S, Hill JP, et al. Multi-dimensional control of surfactant-guided assemblies of quantum gold particles. Adv Mater. 2008;20:4027–4032.</a:t>
            </a:r>
          </a:p>
          <a:p>
            <a:r>
              <a:rPr lang="en-US" dirty="0"/>
              <a:t>200. Mandal S, </a:t>
            </a:r>
            <a:r>
              <a:rPr lang="en-US" dirty="0" err="1"/>
              <a:t>Shundo</a:t>
            </a:r>
            <a:r>
              <a:rPr lang="en-US" dirty="0"/>
              <a:t> A, Acharya S, et al. </a:t>
            </a:r>
            <a:r>
              <a:rPr lang="en-US" dirty="0" err="1"/>
              <a:t>Hydrogenbond</a:t>
            </a:r>
            <a:r>
              <a:rPr lang="en-US" dirty="0"/>
              <a:t>-assisted “gold cold fusion” for fabrication of</a:t>
            </a:r>
          </a:p>
          <a:p>
            <a:r>
              <a:rPr lang="en-US" dirty="0"/>
              <a:t>2D web structures. Chem Asian J. 2009;4:1055–1058.</a:t>
            </a:r>
          </a:p>
          <a:p>
            <a:r>
              <a:rPr lang="en-US" dirty="0"/>
              <a:t>201. Huang R, Chen H, Xia Z. Ultrasonic-microwave heating synthesis and latent fingerprint development</a:t>
            </a:r>
          </a:p>
          <a:p>
            <a:r>
              <a:rPr lang="en-US" dirty="0"/>
              <a:t>of gold nanoclusters. Bull Chem Soc </a:t>
            </a:r>
            <a:r>
              <a:rPr lang="en-US" dirty="0" err="1"/>
              <a:t>Jpn</a:t>
            </a:r>
            <a:r>
              <a:rPr lang="en-US" dirty="0"/>
              <a:t>. 2017;90:754–759.</a:t>
            </a:r>
          </a:p>
          <a:p>
            <a:r>
              <a:rPr lang="en-US" dirty="0"/>
              <a:t>202. Liu J, Ji Q, Imai T, et al. Sintering-resistant nanoparticles in wide-mouthed compartments for sustained</a:t>
            </a:r>
          </a:p>
          <a:p>
            <a:r>
              <a:rPr lang="en-US" dirty="0"/>
              <a:t>catalytic performance. Sci Rep. 2017;7:41773.</a:t>
            </a:r>
            <a:endParaRPr lang="ru-RU" dirty="0"/>
          </a:p>
        </p:txBody>
      </p:sp>
      <p:sp>
        <p:nvSpPr>
          <p:cNvPr id="12" name="TextBox 11">
            <a:extLst>
              <a:ext uri="{FF2B5EF4-FFF2-40B4-BE49-F238E27FC236}">
                <a16:creationId xmlns:a16="http://schemas.microsoft.com/office/drawing/2014/main" id="{AD0D32B9-D16C-4C87-AA36-D2F6192AC889}"/>
              </a:ext>
            </a:extLst>
          </p:cNvPr>
          <p:cNvSpPr txBox="1"/>
          <p:nvPr/>
        </p:nvSpPr>
        <p:spPr>
          <a:xfrm>
            <a:off x="253988" y="6257835"/>
            <a:ext cx="11782672" cy="646331"/>
          </a:xfrm>
          <a:prstGeom prst="rect">
            <a:avLst/>
          </a:prstGeom>
          <a:noFill/>
        </p:spPr>
        <p:txBody>
          <a:bodyPr wrap="square">
            <a:spAutoFit/>
          </a:bodyPr>
          <a:lstStyle/>
          <a:p>
            <a:r>
              <a:rPr lang="en-US" dirty="0"/>
              <a:t>203. Nakata E, </a:t>
            </a:r>
            <a:r>
              <a:rPr lang="en-US" dirty="0" err="1"/>
              <a:t>Yukimachi</a:t>
            </a:r>
            <a:r>
              <a:rPr lang="en-US" dirty="0"/>
              <a:t> Y, </a:t>
            </a:r>
            <a:r>
              <a:rPr lang="en-US" dirty="0" err="1"/>
              <a:t>Uto</a:t>
            </a:r>
            <a:r>
              <a:rPr lang="en-US" dirty="0"/>
              <a:t> Y, et al. Latent pH-responsive </a:t>
            </a:r>
            <a:r>
              <a:rPr lang="en-US" dirty="0" err="1"/>
              <a:t>ratiometric</a:t>
            </a:r>
            <a:r>
              <a:rPr lang="en-US" dirty="0"/>
              <a:t> fluorescent cluster based on </a:t>
            </a:r>
            <a:r>
              <a:rPr lang="en-US" dirty="0" err="1"/>
              <a:t>selfassembled</a:t>
            </a:r>
            <a:r>
              <a:rPr lang="en-US" dirty="0"/>
              <a:t>.</a:t>
            </a:r>
          </a:p>
          <a:p>
            <a:r>
              <a:rPr lang="en-US" dirty="0"/>
              <a:t>Sci Technol Adv Mater. 2016;17:431–436.</a:t>
            </a:r>
            <a:endParaRPr lang="ru-RU" dirty="0"/>
          </a:p>
        </p:txBody>
      </p:sp>
    </p:spTree>
    <p:extLst>
      <p:ext uri="{BB962C8B-B14F-4D97-AF65-F5344CB8AC3E}">
        <p14:creationId xmlns:p14="http://schemas.microsoft.com/office/powerpoint/2010/main" val="24415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EEE556-51FC-430F-B0C9-CB9A98C7A64E}"/>
              </a:ext>
            </a:extLst>
          </p:cNvPr>
          <p:cNvSpPr>
            <a:spLocks noGrp="1"/>
          </p:cNvSpPr>
          <p:nvPr>
            <p:ph type="title"/>
          </p:nvPr>
        </p:nvSpPr>
        <p:spPr/>
        <p:txBody>
          <a:bodyPr/>
          <a:lstStyle/>
          <a:p>
            <a:r>
              <a:rPr lang="ru-RU" dirty="0"/>
              <a:t>Устройство для нанесения тонких пленок методом </a:t>
            </a:r>
            <a:r>
              <a:rPr lang="ru-RU" dirty="0" err="1"/>
              <a:t>Ленгмюра-Блоджетт</a:t>
            </a:r>
            <a:r>
              <a:rPr lang="ru-RU" dirty="0"/>
              <a:t> или методом горизонтального осаждения</a:t>
            </a:r>
          </a:p>
        </p:txBody>
      </p:sp>
      <p:pic>
        <p:nvPicPr>
          <p:cNvPr id="3074" name="Picture 2">
            <a:extLst>
              <a:ext uri="{FF2B5EF4-FFF2-40B4-BE49-F238E27FC236}">
                <a16:creationId xmlns:a16="http://schemas.microsoft.com/office/drawing/2014/main" id="{E9A21B1C-D7AC-41B1-B62D-F2A8B7742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772816"/>
            <a:ext cx="6768752" cy="48541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54387C-9B01-4E5B-8C0A-7B168FA1BD53}"/>
              </a:ext>
            </a:extLst>
          </p:cNvPr>
          <p:cNvSpPr txBox="1"/>
          <p:nvPr/>
        </p:nvSpPr>
        <p:spPr>
          <a:xfrm>
            <a:off x="7176120" y="2276872"/>
            <a:ext cx="4723060" cy="1200329"/>
          </a:xfrm>
          <a:prstGeom prst="rect">
            <a:avLst/>
          </a:prstGeom>
          <a:noFill/>
        </p:spPr>
        <p:txBody>
          <a:bodyPr wrap="square">
            <a:spAutoFit/>
          </a:bodyPr>
          <a:lstStyle/>
          <a:p>
            <a:pPr marL="285750" indent="-285750">
              <a:buFont typeface="Arial" panose="020B0604020202020204" pitchFamily="34" charset="0"/>
              <a:buChar char="•"/>
            </a:pPr>
            <a:r>
              <a:rPr lang="ru-RU" dirty="0"/>
              <a:t>Два барьера</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Возможность чередования различных мономолекулярных слоев</a:t>
            </a:r>
          </a:p>
        </p:txBody>
      </p:sp>
    </p:spTree>
    <p:extLst>
      <p:ext uri="{BB962C8B-B14F-4D97-AF65-F5344CB8AC3E}">
        <p14:creationId xmlns:p14="http://schemas.microsoft.com/office/powerpoint/2010/main" val="32884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86A0C0-4FB3-4C18-9A8B-81763D51A0ED}"/>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D131021B-C36B-4DA9-BE62-BB6F4175599F}"/>
              </a:ext>
            </a:extLst>
          </p:cNvPr>
          <p:cNvSpPr txBox="1"/>
          <p:nvPr/>
        </p:nvSpPr>
        <p:spPr>
          <a:xfrm>
            <a:off x="217488" y="1556792"/>
            <a:ext cx="11974512" cy="646331"/>
          </a:xfrm>
          <a:prstGeom prst="rect">
            <a:avLst/>
          </a:prstGeom>
          <a:noFill/>
        </p:spPr>
        <p:txBody>
          <a:bodyPr wrap="square">
            <a:spAutoFit/>
          </a:bodyPr>
          <a:lstStyle/>
          <a:p>
            <a:r>
              <a:rPr lang="en-US" dirty="0"/>
              <a:t>204. </a:t>
            </a:r>
            <a:r>
              <a:rPr lang="en-US" dirty="0" err="1"/>
              <a:t>Sawczyk</a:t>
            </a:r>
            <a:r>
              <a:rPr lang="en-US" dirty="0"/>
              <a:t> M, </a:t>
            </a:r>
            <a:r>
              <a:rPr lang="en-US" dirty="0" err="1"/>
              <a:t>Klajn</a:t>
            </a:r>
            <a:r>
              <a:rPr lang="en-US" dirty="0"/>
              <a:t> R. Out-of-equilibrium aggregates and coatings during seeded growth of metallic nanoparticles.</a:t>
            </a:r>
          </a:p>
          <a:p>
            <a:r>
              <a:rPr lang="en-US" dirty="0"/>
              <a:t>J Am Chem Soc. 2017;139:17973–17978.</a:t>
            </a:r>
            <a:endParaRPr lang="ru-RU" dirty="0"/>
          </a:p>
        </p:txBody>
      </p:sp>
      <p:sp>
        <p:nvSpPr>
          <p:cNvPr id="10" name="TextBox 9">
            <a:extLst>
              <a:ext uri="{FF2B5EF4-FFF2-40B4-BE49-F238E27FC236}">
                <a16:creationId xmlns:a16="http://schemas.microsoft.com/office/drawing/2014/main" id="{EE34155C-8DAF-4564-B1B6-5D61D2DF68F8}"/>
              </a:ext>
            </a:extLst>
          </p:cNvPr>
          <p:cNvSpPr txBox="1"/>
          <p:nvPr/>
        </p:nvSpPr>
        <p:spPr>
          <a:xfrm>
            <a:off x="246212" y="2060848"/>
            <a:ext cx="11809312" cy="4801314"/>
          </a:xfrm>
          <a:prstGeom prst="rect">
            <a:avLst/>
          </a:prstGeom>
          <a:noFill/>
        </p:spPr>
        <p:txBody>
          <a:bodyPr wrap="square">
            <a:spAutoFit/>
          </a:bodyPr>
          <a:lstStyle/>
          <a:p>
            <a:r>
              <a:rPr lang="en-US" dirty="0"/>
              <a:t>205. Deng D, Hao C, Sen S, et al. Template-free hierarchical self-assembly of iron </a:t>
            </a:r>
            <a:r>
              <a:rPr lang="en-US" dirty="0" err="1"/>
              <a:t>diselenide</a:t>
            </a:r>
            <a:r>
              <a:rPr lang="en-US" dirty="0"/>
              <a:t> nanoparticles</a:t>
            </a:r>
          </a:p>
          <a:p>
            <a:r>
              <a:rPr lang="en-US" dirty="0"/>
              <a:t>into mesoscale hedgehogs. J Am Chem Soc. 2017;139:16630–16639.</a:t>
            </a:r>
          </a:p>
          <a:p>
            <a:r>
              <a:rPr lang="en-US" dirty="0"/>
              <a:t>206. </a:t>
            </a:r>
            <a:r>
              <a:rPr lang="en-US" dirty="0" err="1"/>
              <a:t>Malgras</a:t>
            </a:r>
            <a:r>
              <a:rPr lang="en-US" dirty="0"/>
              <a:t> V, Ji Q, </a:t>
            </a:r>
            <a:r>
              <a:rPr lang="en-US" dirty="0" err="1"/>
              <a:t>Kamachi</a:t>
            </a:r>
            <a:r>
              <a:rPr lang="en-US" dirty="0"/>
              <a:t> Y, et al. Templated synthesis for </a:t>
            </a:r>
            <a:r>
              <a:rPr lang="en-US" dirty="0" err="1"/>
              <a:t>nanoarchitectured</a:t>
            </a:r>
            <a:r>
              <a:rPr lang="en-US" dirty="0"/>
              <a:t> porous materials. Bull</a:t>
            </a:r>
          </a:p>
          <a:p>
            <a:r>
              <a:rPr lang="en-US" dirty="0"/>
              <a:t>Chem Soc </a:t>
            </a:r>
            <a:r>
              <a:rPr lang="en-US" dirty="0" err="1"/>
              <a:t>Jpn</a:t>
            </a:r>
            <a:r>
              <a:rPr lang="en-US" dirty="0"/>
              <a:t>. 2015;88:1171–1200.</a:t>
            </a:r>
          </a:p>
          <a:p>
            <a:r>
              <a:rPr lang="en-US" dirty="0"/>
              <a:t>207. </a:t>
            </a:r>
            <a:r>
              <a:rPr lang="en-US" dirty="0" err="1"/>
              <a:t>Saptiama</a:t>
            </a:r>
            <a:r>
              <a:rPr lang="en-US" dirty="0"/>
              <a:t> I, </a:t>
            </a:r>
            <a:r>
              <a:rPr lang="en-US" dirty="0" err="1"/>
              <a:t>Kaneti</a:t>
            </a:r>
            <a:r>
              <a:rPr lang="en-US" dirty="0"/>
              <a:t> YV, Suzuki Y, et al. Mesoporous alumina as an effective adsorbent for molybdenum (Mo) toward instant production of radioisotope for medical use. Bull Chem Soc </a:t>
            </a:r>
            <a:r>
              <a:rPr lang="en-US" dirty="0" err="1"/>
              <a:t>Jpn</a:t>
            </a:r>
            <a:r>
              <a:rPr lang="en-US" dirty="0"/>
              <a:t>. 2017;90:1174–1179.</a:t>
            </a:r>
          </a:p>
          <a:p>
            <a:r>
              <a:rPr lang="en-US" dirty="0"/>
              <a:t>208. </a:t>
            </a:r>
            <a:r>
              <a:rPr lang="en-US" dirty="0" err="1"/>
              <a:t>Saptiama</a:t>
            </a:r>
            <a:r>
              <a:rPr lang="en-US" dirty="0"/>
              <a:t> I, </a:t>
            </a:r>
            <a:r>
              <a:rPr lang="en-US" dirty="0" err="1"/>
              <a:t>Kaneti</a:t>
            </a:r>
            <a:r>
              <a:rPr lang="en-US" dirty="0"/>
              <a:t> YV, </a:t>
            </a:r>
            <a:r>
              <a:rPr lang="en-US" dirty="0" err="1"/>
              <a:t>Oveisi</a:t>
            </a:r>
            <a:r>
              <a:rPr lang="en-US" dirty="0"/>
              <a:t> H, et al. Molybdenum adsorption properties of alumina-embedded mesoporous</a:t>
            </a:r>
          </a:p>
          <a:p>
            <a:r>
              <a:rPr lang="en-US" dirty="0"/>
              <a:t>silica for medical radioisotope production. Bull Chem Soc </a:t>
            </a:r>
            <a:r>
              <a:rPr lang="en-US" dirty="0" err="1"/>
              <a:t>Jpn</a:t>
            </a:r>
            <a:r>
              <a:rPr lang="en-US" dirty="0"/>
              <a:t>. 2018;91:195–200.</a:t>
            </a:r>
          </a:p>
          <a:p>
            <a:r>
              <a:rPr lang="en-US" dirty="0"/>
              <a:t>209. Tang J, Wang J, Shrestha LK, et al. Activated porous carbon spheres with customized mesopores through</a:t>
            </a:r>
          </a:p>
          <a:p>
            <a:r>
              <a:rPr lang="en-US" dirty="0"/>
              <a:t>assembly of </a:t>
            </a:r>
            <a:r>
              <a:rPr lang="en-US" dirty="0" err="1"/>
              <a:t>diblock</a:t>
            </a:r>
            <a:r>
              <a:rPr lang="en-US" dirty="0"/>
              <a:t> copolymers for electrochemical capacitor. ACS Appl Mater Interfaces. 2017;9:18986–18993.</a:t>
            </a:r>
          </a:p>
          <a:p>
            <a:r>
              <a:rPr lang="en-US" dirty="0"/>
              <a:t>210. Magana JR, </a:t>
            </a:r>
            <a:r>
              <a:rPr lang="en-US" dirty="0" err="1"/>
              <a:t>Kolen’ko</a:t>
            </a:r>
            <a:r>
              <a:rPr lang="en-US" dirty="0"/>
              <a:t> YV, Deepak FL, et al. From chromonic self-assembly to hollow carbon nanofibers:</a:t>
            </a:r>
          </a:p>
          <a:p>
            <a:r>
              <a:rPr lang="en-US" dirty="0"/>
              <a:t>efficient materials in supercapacitor and vapor-sensing applications. ACS Appl Mater Interfaces. 2016;8:31231–31238.</a:t>
            </a:r>
          </a:p>
          <a:p>
            <a:r>
              <a:rPr lang="en-US" dirty="0"/>
              <a:t>211. Kim J, Kim B, Anand C, et al. A single-step synthesis of electroactive mesoporous </a:t>
            </a:r>
            <a:r>
              <a:rPr lang="en-US" dirty="0" err="1"/>
              <a:t>ProDOT</a:t>
            </a:r>
            <a:r>
              <a:rPr lang="en-US" dirty="0"/>
              <a:t>-silica structures.</a:t>
            </a:r>
          </a:p>
          <a:p>
            <a:r>
              <a:rPr lang="en-US" dirty="0" err="1"/>
              <a:t>Angew</a:t>
            </a:r>
            <a:r>
              <a:rPr lang="en-US" dirty="0"/>
              <a:t> Chem Int Ed. 2015;54:8407–8410.</a:t>
            </a:r>
          </a:p>
          <a:p>
            <a:r>
              <a:rPr lang="en-US" dirty="0"/>
              <a:t>212. </a:t>
            </a:r>
            <a:r>
              <a:rPr lang="en-US" dirty="0" err="1"/>
              <a:t>Vinu</a:t>
            </a:r>
            <a:r>
              <a:rPr lang="en-US" dirty="0"/>
              <a:t> A, Miyahara M, </a:t>
            </a:r>
            <a:r>
              <a:rPr lang="en-US" dirty="0" err="1"/>
              <a:t>Ariga</a:t>
            </a:r>
            <a:r>
              <a:rPr lang="en-US" dirty="0"/>
              <a:t> K. Assemblies of biomaterials in mesoporous media. J </a:t>
            </a:r>
            <a:r>
              <a:rPr lang="en-US" dirty="0" err="1"/>
              <a:t>Nanosci</a:t>
            </a:r>
            <a:r>
              <a:rPr lang="en-US" dirty="0"/>
              <a:t> </a:t>
            </a:r>
            <a:r>
              <a:rPr lang="en-US" dirty="0" err="1"/>
              <a:t>Nanotechnol</a:t>
            </a:r>
            <a:r>
              <a:rPr lang="en-US" dirty="0"/>
              <a:t>.</a:t>
            </a:r>
          </a:p>
          <a:p>
            <a:r>
              <a:rPr lang="en-US" dirty="0"/>
              <a:t>2006;6:1510–1532.</a:t>
            </a:r>
            <a:endParaRPr lang="ru-RU" dirty="0"/>
          </a:p>
        </p:txBody>
      </p:sp>
    </p:spTree>
    <p:extLst>
      <p:ext uri="{BB962C8B-B14F-4D97-AF65-F5344CB8AC3E}">
        <p14:creationId xmlns:p14="http://schemas.microsoft.com/office/powerpoint/2010/main" val="114786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031708-D83E-44D2-8DE5-9BA6C4B98635}"/>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9ADA4F3F-40E6-4861-AF77-520BFEE747E9}"/>
              </a:ext>
            </a:extLst>
          </p:cNvPr>
          <p:cNvSpPr txBox="1"/>
          <p:nvPr/>
        </p:nvSpPr>
        <p:spPr>
          <a:xfrm>
            <a:off x="191344" y="1556792"/>
            <a:ext cx="11809312" cy="5355312"/>
          </a:xfrm>
          <a:prstGeom prst="rect">
            <a:avLst/>
          </a:prstGeom>
          <a:noFill/>
        </p:spPr>
        <p:txBody>
          <a:bodyPr wrap="square">
            <a:spAutoFit/>
          </a:bodyPr>
          <a:lstStyle/>
          <a:p>
            <a:r>
              <a:rPr lang="en-US" dirty="0"/>
              <a:t>213. </a:t>
            </a:r>
            <a:r>
              <a:rPr lang="en-US" dirty="0" err="1"/>
              <a:t>Ariga</a:t>
            </a:r>
            <a:r>
              <a:rPr lang="en-US" dirty="0"/>
              <a:t> K, Hill JP, Ji Q. Biomaterials and </a:t>
            </a:r>
            <a:r>
              <a:rPr lang="en-US" dirty="0" err="1"/>
              <a:t>biofunctionality</a:t>
            </a:r>
            <a:r>
              <a:rPr lang="en-US" dirty="0"/>
              <a:t> in layered macromolecular assemblies.</a:t>
            </a:r>
          </a:p>
          <a:p>
            <a:r>
              <a:rPr lang="en-US" dirty="0" err="1"/>
              <a:t>Macromol</a:t>
            </a:r>
            <a:r>
              <a:rPr lang="en-US" dirty="0"/>
              <a:t> </a:t>
            </a:r>
            <a:r>
              <a:rPr lang="en-US" dirty="0" err="1"/>
              <a:t>Biosci</a:t>
            </a:r>
            <a:r>
              <a:rPr lang="en-US" dirty="0"/>
              <a:t>. 2008;8:981–990.</a:t>
            </a:r>
          </a:p>
          <a:p>
            <a:r>
              <a:rPr lang="en-US" dirty="0"/>
              <a:t>214. Ruiz-</a:t>
            </a:r>
            <a:r>
              <a:rPr lang="en-US" dirty="0" err="1"/>
              <a:t>Hitzky</a:t>
            </a:r>
            <a:r>
              <a:rPr lang="en-US" dirty="0"/>
              <a:t> E, </a:t>
            </a:r>
            <a:r>
              <a:rPr lang="en-US" dirty="0" err="1"/>
              <a:t>Darder</a:t>
            </a:r>
            <a:r>
              <a:rPr lang="en-US" dirty="0"/>
              <a:t> M, Aranda P, et al. Advances in biomimetic and nanostructured biohybrid materials.</a:t>
            </a:r>
          </a:p>
          <a:p>
            <a:r>
              <a:rPr lang="en-US" dirty="0"/>
              <a:t>Adv Mater. 2010;22:323–336.</a:t>
            </a:r>
          </a:p>
          <a:p>
            <a:r>
              <a:rPr lang="en-US" dirty="0"/>
              <a:t>215. </a:t>
            </a:r>
            <a:r>
              <a:rPr lang="en-US" dirty="0" err="1"/>
              <a:t>Ariga</a:t>
            </a:r>
            <a:r>
              <a:rPr lang="en-US" dirty="0"/>
              <a:t> K, Lvov YM, Kawakami K, et al. Layer-</a:t>
            </a:r>
            <a:r>
              <a:rPr lang="en-US" dirty="0" err="1"/>
              <a:t>bylayer</a:t>
            </a:r>
            <a:r>
              <a:rPr lang="en-US" dirty="0"/>
              <a:t> self-assembled shells for drug delivery. Adv Drug </a:t>
            </a:r>
            <a:r>
              <a:rPr lang="en-US" dirty="0" err="1"/>
              <a:t>Deliv</a:t>
            </a:r>
            <a:r>
              <a:rPr lang="en-US" dirty="0"/>
              <a:t> Rev. 2011;63:762–771.</a:t>
            </a:r>
          </a:p>
          <a:p>
            <a:r>
              <a:rPr lang="en-US" dirty="0"/>
              <a:t>216. Mukai M, Regen SL. Lipid raft formation driven by push and pull forces. Bull Chem Soc </a:t>
            </a:r>
            <a:r>
              <a:rPr lang="en-US" dirty="0" err="1"/>
              <a:t>Jpn</a:t>
            </a:r>
            <a:r>
              <a:rPr lang="en-US" dirty="0"/>
              <a:t>. 2017;90:1083–1087.</a:t>
            </a:r>
          </a:p>
          <a:p>
            <a:r>
              <a:rPr lang="en-US" dirty="0"/>
              <a:t>217. Han DR, Pal S, </a:t>
            </a:r>
            <a:r>
              <a:rPr lang="en-US" dirty="0" err="1"/>
              <a:t>Nangreave</a:t>
            </a:r>
            <a:r>
              <a:rPr lang="en-US" dirty="0"/>
              <a:t> J, et al. DNA origami with complex curvatures in three-dimensional space. Science. 2011;332:342–346.</a:t>
            </a:r>
          </a:p>
          <a:p>
            <a:r>
              <a:rPr lang="en-US" dirty="0"/>
              <a:t>218. Gu HZ, Chao J, Xiao SJ, et al. A proximity-based programmable DNA nanoscale assembly line. Nature. 2010;465:202–205.</a:t>
            </a:r>
          </a:p>
          <a:p>
            <a:r>
              <a:rPr lang="en-US" dirty="0"/>
              <a:t>219. Pandian GN, Sugiyama H. Nature-inspired design of smart biomaterials using the chemical biology of</a:t>
            </a:r>
          </a:p>
          <a:p>
            <a:r>
              <a:rPr lang="en-US" dirty="0"/>
              <a:t>nucleic acids. Bull Chem Soc </a:t>
            </a:r>
            <a:r>
              <a:rPr lang="en-US" dirty="0" err="1"/>
              <a:t>Jpn</a:t>
            </a:r>
            <a:r>
              <a:rPr lang="en-US" dirty="0"/>
              <a:t>. 2016;89:843–868.</a:t>
            </a:r>
          </a:p>
          <a:p>
            <a:r>
              <a:rPr lang="en-US" dirty="0"/>
              <a:t>220. Jorgenson TD, Mohammed AM, Agrawal DK, et al. Self-assembly of hierarchical DNA nanotube architectures</a:t>
            </a:r>
          </a:p>
          <a:p>
            <a:r>
              <a:rPr lang="en-US" dirty="0"/>
              <a:t>with well-defined geometries. ACS Nano. 2017;11:1927–1936.</a:t>
            </a:r>
          </a:p>
          <a:p>
            <a:r>
              <a:rPr lang="en-US" dirty="0"/>
              <a:t>221. Liu W, </a:t>
            </a:r>
            <a:r>
              <a:rPr lang="en-US" dirty="0" err="1"/>
              <a:t>Mahynski</a:t>
            </a:r>
            <a:r>
              <a:rPr lang="en-US" dirty="0"/>
              <a:t> NA, Gang O, et al. Directionally interacting spheres and rods form ordered phases. ACS Nano. 2017;11:4950–4959.</a:t>
            </a:r>
          </a:p>
          <a:p>
            <a:r>
              <a:rPr lang="en-US" dirty="0"/>
              <a:t>222. Li BL, </a:t>
            </a:r>
            <a:r>
              <a:rPr lang="en-US" dirty="0" err="1"/>
              <a:t>Setyawati</a:t>
            </a:r>
            <a:r>
              <a:rPr lang="en-US" dirty="0"/>
              <a:t> MI, Chen L, et al. Directing assembly and disassembly of 2D MoS2 nanosheets with</a:t>
            </a:r>
          </a:p>
          <a:p>
            <a:r>
              <a:rPr lang="en-US" dirty="0"/>
              <a:t>DNA for drug delivery. ACS Appl Mater Interfaces. 2017;9:15286–15296.</a:t>
            </a:r>
          </a:p>
        </p:txBody>
      </p:sp>
    </p:spTree>
    <p:extLst>
      <p:ext uri="{BB962C8B-B14F-4D97-AF65-F5344CB8AC3E}">
        <p14:creationId xmlns:p14="http://schemas.microsoft.com/office/powerpoint/2010/main" val="29664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BA8044-EC76-4CE7-B170-7B8E8ABD9DBB}"/>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91DC112B-0438-42F1-9D90-850DEC97B451}"/>
              </a:ext>
            </a:extLst>
          </p:cNvPr>
          <p:cNvSpPr txBox="1"/>
          <p:nvPr/>
        </p:nvSpPr>
        <p:spPr>
          <a:xfrm>
            <a:off x="263352" y="1556792"/>
            <a:ext cx="11665296" cy="5078313"/>
          </a:xfrm>
          <a:prstGeom prst="rect">
            <a:avLst/>
          </a:prstGeom>
          <a:noFill/>
        </p:spPr>
        <p:txBody>
          <a:bodyPr wrap="square">
            <a:spAutoFit/>
          </a:bodyPr>
          <a:lstStyle/>
          <a:p>
            <a:r>
              <a:rPr lang="en-US" dirty="0"/>
              <a:t>223. Yamada N, </a:t>
            </a:r>
            <a:r>
              <a:rPr lang="en-US" dirty="0" err="1"/>
              <a:t>Ariga</a:t>
            </a:r>
            <a:r>
              <a:rPr lang="en-US" dirty="0"/>
              <a:t> K, Naito M, et al. Regulation of </a:t>
            </a:r>
            <a:r>
              <a:rPr lang="el-GR" dirty="0"/>
              <a:t>β-</a:t>
            </a:r>
            <a:r>
              <a:rPr lang="en-US" dirty="0"/>
              <a:t>sheet structures within amyloid-like </a:t>
            </a:r>
            <a:r>
              <a:rPr lang="el-GR" dirty="0"/>
              <a:t>β-</a:t>
            </a:r>
            <a:r>
              <a:rPr lang="en-US" dirty="0"/>
              <a:t>sheet assemblage from tripeptide derivatives. J Am Chem Soc. 1998;120:2192–12199.</a:t>
            </a:r>
          </a:p>
          <a:p>
            <a:r>
              <a:rPr lang="en-US" dirty="0"/>
              <a:t>224. </a:t>
            </a:r>
            <a:r>
              <a:rPr lang="en-US" dirty="0" err="1"/>
              <a:t>Ariga</a:t>
            </a:r>
            <a:r>
              <a:rPr lang="en-US" dirty="0"/>
              <a:t> K, Kikuchi J, Naito M, et al. Modulated supramolecular assemblies composed of tripeptide derivatives:</a:t>
            </a:r>
          </a:p>
          <a:p>
            <a:r>
              <a:rPr lang="en-US" dirty="0"/>
              <a:t>formation of micrometer-scale rods, </a:t>
            </a:r>
            <a:r>
              <a:rPr lang="en-US" dirty="0" err="1"/>
              <a:t>nanometersize</a:t>
            </a:r>
            <a:r>
              <a:rPr lang="en-US" dirty="0"/>
              <a:t> needles, and regular patterns with molecular-level</a:t>
            </a:r>
          </a:p>
          <a:p>
            <a:r>
              <a:rPr lang="en-US" dirty="0"/>
              <a:t>flatness from the same compound. Langmuir. 2000;16:4929–4939.</a:t>
            </a:r>
          </a:p>
          <a:p>
            <a:r>
              <a:rPr lang="en-US" dirty="0"/>
              <a:t>225. </a:t>
            </a:r>
            <a:r>
              <a:rPr lang="en-US" dirty="0" err="1"/>
              <a:t>Fallas</a:t>
            </a:r>
            <a:r>
              <a:rPr lang="en-US" dirty="0"/>
              <a:t> JA, O’Leary LER, </a:t>
            </a:r>
            <a:r>
              <a:rPr lang="en-US" dirty="0" err="1"/>
              <a:t>Hartgerink</a:t>
            </a:r>
            <a:r>
              <a:rPr lang="en-US" dirty="0"/>
              <a:t> JD. Synthetic collagen mimics: self-assembly of homotrimers, heterotrimers</a:t>
            </a:r>
          </a:p>
          <a:p>
            <a:r>
              <a:rPr lang="en-US" dirty="0"/>
              <a:t>and higher order structures. Chem Soc Rev. 2017;39:3510–3527.</a:t>
            </a:r>
          </a:p>
          <a:p>
            <a:r>
              <a:rPr lang="en-US" dirty="0"/>
              <a:t>226. Katayama Y. Peptide-grafted polymers as artificial converter of cellular signals. Bull Chem Soc </a:t>
            </a:r>
            <a:r>
              <a:rPr lang="en-US" dirty="0" err="1"/>
              <a:t>Jpn</a:t>
            </a:r>
            <a:r>
              <a:rPr lang="en-US" dirty="0"/>
              <a:t>.</a:t>
            </a:r>
          </a:p>
          <a:p>
            <a:r>
              <a:rPr lang="en-US" dirty="0"/>
              <a:t>2017;90:12–21.</a:t>
            </a:r>
          </a:p>
          <a:p>
            <a:r>
              <a:rPr lang="en-US" dirty="0"/>
              <a:t>227. </a:t>
            </a:r>
            <a:r>
              <a:rPr lang="en-US" dirty="0" err="1"/>
              <a:t>Mout</a:t>
            </a:r>
            <a:r>
              <a:rPr lang="en-US" dirty="0"/>
              <a:t> R, Tonga GY, Wang L-S, et al. Programmed self-assembly of hierarchical nanostructures through</a:t>
            </a:r>
          </a:p>
          <a:p>
            <a:r>
              <a:rPr lang="en-US" dirty="0"/>
              <a:t>protein-nanoparticle </a:t>
            </a:r>
            <a:r>
              <a:rPr lang="en-US" dirty="0" err="1"/>
              <a:t>coengineering</a:t>
            </a:r>
            <a:r>
              <a:rPr lang="en-US" dirty="0"/>
              <a:t>. ACS Nano. 2017;11:3456–3462.</a:t>
            </a:r>
          </a:p>
          <a:p>
            <a:r>
              <a:rPr lang="en-US" dirty="0"/>
              <a:t>228. Bailey JB, Zhang L, </a:t>
            </a:r>
            <a:r>
              <a:rPr lang="en-US" dirty="0" err="1"/>
              <a:t>Chiong</a:t>
            </a:r>
            <a:r>
              <a:rPr lang="en-US" dirty="0"/>
              <a:t> JA, et al. Synthetic modularity of protein-metal-organic frameworks. J Am Chem Soc. 2017;139:8160–8166.</a:t>
            </a:r>
          </a:p>
          <a:p>
            <a:r>
              <a:rPr lang="en-US" dirty="0"/>
              <a:t>229. Lawrence G, </a:t>
            </a:r>
            <a:r>
              <a:rPr lang="en-US" dirty="0" err="1"/>
              <a:t>Kalimuthu</a:t>
            </a:r>
            <a:r>
              <a:rPr lang="en-US" dirty="0"/>
              <a:t> P, </a:t>
            </a:r>
            <a:r>
              <a:rPr lang="en-US" dirty="0" err="1"/>
              <a:t>Benzigar</a:t>
            </a:r>
            <a:r>
              <a:rPr lang="en-US" dirty="0"/>
              <a:t> M, et al. A </a:t>
            </a:r>
            <a:r>
              <a:rPr lang="en-US" dirty="0" err="1"/>
              <a:t>nanoporous</a:t>
            </a:r>
            <a:r>
              <a:rPr lang="en-US" dirty="0"/>
              <a:t> cytochrome c film with highly ordered</a:t>
            </a:r>
          </a:p>
          <a:p>
            <a:r>
              <a:rPr lang="en-US" dirty="0"/>
              <a:t>porous structure for sensing of toxic vapors. Adv Mater. 2017;29:1702295.</a:t>
            </a:r>
          </a:p>
          <a:p>
            <a:r>
              <a:rPr lang="en-US" dirty="0"/>
              <a:t>230. Kim CJ, </a:t>
            </a:r>
            <a:r>
              <a:rPr lang="en-US" dirty="0" err="1"/>
              <a:t>Kurauchi</a:t>
            </a:r>
            <a:r>
              <a:rPr lang="en-US" dirty="0"/>
              <a:t> S, </a:t>
            </a:r>
            <a:r>
              <a:rPr lang="en-US" dirty="0" err="1"/>
              <a:t>Uebayashi</a:t>
            </a:r>
            <a:r>
              <a:rPr lang="en-US" dirty="0"/>
              <a:t> T, et al. Morphology change from nanotube to vesicle and monolayer/</a:t>
            </a:r>
          </a:p>
          <a:p>
            <a:r>
              <a:rPr lang="en-US" dirty="0"/>
              <a:t>bilayer alteration by amphiphilic block polypeptides having aromatic groups at C terminal. Bull Chem Soc </a:t>
            </a:r>
            <a:r>
              <a:rPr lang="en-US" dirty="0" err="1"/>
              <a:t>Jpn</a:t>
            </a:r>
            <a:r>
              <a:rPr lang="en-US" dirty="0"/>
              <a:t>. 2017;90:568–573.</a:t>
            </a:r>
          </a:p>
        </p:txBody>
      </p:sp>
    </p:spTree>
    <p:extLst>
      <p:ext uri="{BB962C8B-B14F-4D97-AF65-F5344CB8AC3E}">
        <p14:creationId xmlns:p14="http://schemas.microsoft.com/office/powerpoint/2010/main" val="349026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D8290E-1C2F-46E9-A986-35DA455F4248}"/>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F8FE3BA6-2F13-469C-B61A-0C20CDC44139}"/>
              </a:ext>
            </a:extLst>
          </p:cNvPr>
          <p:cNvSpPr txBox="1"/>
          <p:nvPr/>
        </p:nvSpPr>
        <p:spPr>
          <a:xfrm>
            <a:off x="119336" y="1556792"/>
            <a:ext cx="11881320" cy="646331"/>
          </a:xfrm>
          <a:prstGeom prst="rect">
            <a:avLst/>
          </a:prstGeom>
          <a:noFill/>
        </p:spPr>
        <p:txBody>
          <a:bodyPr wrap="square">
            <a:spAutoFit/>
          </a:bodyPr>
          <a:lstStyle/>
          <a:p>
            <a:r>
              <a:rPr lang="en-US" dirty="0"/>
              <a:t>231. Mason AF, </a:t>
            </a:r>
            <a:r>
              <a:rPr lang="en-US" dirty="0" err="1"/>
              <a:t>Buddingh</a:t>
            </a:r>
            <a:r>
              <a:rPr lang="en-US" dirty="0"/>
              <a:t> BC, Williams DS, et al. Hierarchical self-assembly of a copolymer-stabilized coacervate protocell. J Am Chem Soc. 2017;139:17309–17312.</a:t>
            </a:r>
            <a:endParaRPr lang="ru-RU" dirty="0"/>
          </a:p>
        </p:txBody>
      </p:sp>
      <p:sp>
        <p:nvSpPr>
          <p:cNvPr id="7" name="TextBox 6">
            <a:extLst>
              <a:ext uri="{FF2B5EF4-FFF2-40B4-BE49-F238E27FC236}">
                <a16:creationId xmlns:a16="http://schemas.microsoft.com/office/drawing/2014/main" id="{450DC112-D555-4B8C-9E85-E9254457B8E0}"/>
              </a:ext>
            </a:extLst>
          </p:cNvPr>
          <p:cNvSpPr txBox="1"/>
          <p:nvPr/>
        </p:nvSpPr>
        <p:spPr>
          <a:xfrm>
            <a:off x="119336" y="2132856"/>
            <a:ext cx="11809312" cy="1477328"/>
          </a:xfrm>
          <a:prstGeom prst="rect">
            <a:avLst/>
          </a:prstGeom>
          <a:noFill/>
        </p:spPr>
        <p:txBody>
          <a:bodyPr wrap="square">
            <a:spAutoFit/>
          </a:bodyPr>
          <a:lstStyle/>
          <a:p>
            <a:r>
              <a:rPr lang="en-US" dirty="0"/>
              <a:t>232 N. </a:t>
            </a:r>
            <a:r>
              <a:rPr lang="en-US" dirty="0" err="1"/>
              <a:t>Sarkalkan</a:t>
            </a:r>
            <a:r>
              <a:rPr lang="en-US" dirty="0"/>
              <a:t>, H. </a:t>
            </a:r>
            <a:r>
              <a:rPr lang="en-US" dirty="0" err="1"/>
              <a:t>Weinans</a:t>
            </a:r>
            <a:r>
              <a:rPr lang="en-US" dirty="0"/>
              <a:t> and A. A. </a:t>
            </a:r>
            <a:r>
              <a:rPr lang="en-US" dirty="0" err="1"/>
              <a:t>Zadpoor</a:t>
            </a:r>
            <a:r>
              <a:rPr lang="en-US" dirty="0"/>
              <a:t>, Statistical shape and appearance models of bones, Bone, 2014, 60,</a:t>
            </a:r>
          </a:p>
          <a:p>
            <a:r>
              <a:rPr lang="en-US" dirty="0"/>
              <a:t>129–140.</a:t>
            </a:r>
          </a:p>
          <a:p>
            <a:r>
              <a:rPr lang="en-US" dirty="0"/>
              <a:t>233 D. Wagner, L. Kamer, P. M. </a:t>
            </a:r>
            <a:r>
              <a:rPr lang="en-US" dirty="0" err="1"/>
              <a:t>Rommens</a:t>
            </a:r>
            <a:r>
              <a:rPr lang="en-US" dirty="0"/>
              <a:t>, T. </a:t>
            </a:r>
            <a:r>
              <a:rPr lang="en-US" dirty="0" err="1"/>
              <a:t>Sawaguchi</a:t>
            </a:r>
            <a:r>
              <a:rPr lang="en-US" dirty="0"/>
              <a:t>, R. G. Richards and H. Noser, 3D statistical modeling techniques to investigate the anatomy of the sacrum, its bone mass distribution, and the trans-sacral corridors,</a:t>
            </a:r>
          </a:p>
          <a:p>
            <a:r>
              <a:rPr lang="en-US" dirty="0"/>
              <a:t>J. </a:t>
            </a:r>
            <a:r>
              <a:rPr lang="en-US" dirty="0" err="1"/>
              <a:t>Orthop</a:t>
            </a:r>
            <a:r>
              <a:rPr lang="en-US" dirty="0"/>
              <a:t>. Res., 2014, 32(11), 1543–1548.</a:t>
            </a:r>
            <a:endParaRPr lang="ru-RU" dirty="0"/>
          </a:p>
        </p:txBody>
      </p:sp>
      <p:sp>
        <p:nvSpPr>
          <p:cNvPr id="11" name="TextBox 10">
            <a:extLst>
              <a:ext uri="{FF2B5EF4-FFF2-40B4-BE49-F238E27FC236}">
                <a16:creationId xmlns:a16="http://schemas.microsoft.com/office/drawing/2014/main" id="{A5068445-9CA5-4300-8465-F738DEF3791C}"/>
              </a:ext>
            </a:extLst>
          </p:cNvPr>
          <p:cNvSpPr txBox="1"/>
          <p:nvPr/>
        </p:nvSpPr>
        <p:spPr>
          <a:xfrm>
            <a:off x="119336" y="3501008"/>
            <a:ext cx="11809312" cy="3416320"/>
          </a:xfrm>
          <a:prstGeom prst="rect">
            <a:avLst/>
          </a:prstGeom>
          <a:noFill/>
        </p:spPr>
        <p:txBody>
          <a:bodyPr wrap="square">
            <a:spAutoFit/>
          </a:bodyPr>
          <a:lstStyle/>
          <a:p>
            <a:r>
              <a:rPr lang="en-US" dirty="0"/>
              <a:t>234 S. Amin Yavari, L. </a:t>
            </a:r>
            <a:r>
              <a:rPr lang="en-US" dirty="0" err="1"/>
              <a:t>Loozen</a:t>
            </a:r>
            <a:r>
              <a:rPr lang="en-US" dirty="0"/>
              <a:t>, F. L. </a:t>
            </a:r>
            <a:r>
              <a:rPr lang="en-US" dirty="0" err="1"/>
              <a:t>Paganelli</a:t>
            </a:r>
            <a:r>
              <a:rPr lang="en-US" dirty="0"/>
              <a:t>, S. </a:t>
            </a:r>
            <a:r>
              <a:rPr lang="en-US" dirty="0" err="1"/>
              <a:t>Bakhshandeh</a:t>
            </a:r>
            <a:r>
              <a:rPr lang="en-US" dirty="0"/>
              <a:t>, K. </a:t>
            </a:r>
            <a:r>
              <a:rPr lang="en-US" dirty="0" err="1"/>
              <a:t>Lietaert</a:t>
            </a:r>
            <a:r>
              <a:rPr lang="en-US" dirty="0"/>
              <a:t>, J. A. Groot, A. C. </a:t>
            </a:r>
            <a:r>
              <a:rPr lang="en-US" dirty="0" err="1"/>
              <a:t>Fluit</a:t>
            </a:r>
            <a:r>
              <a:rPr lang="en-US" dirty="0"/>
              <a:t>, C. </a:t>
            </a:r>
            <a:r>
              <a:rPr lang="en-US" dirty="0" err="1"/>
              <a:t>Boel</a:t>
            </a:r>
            <a:r>
              <a:rPr lang="en-US" dirty="0"/>
              <a:t>, J. </a:t>
            </a:r>
            <a:r>
              <a:rPr lang="en-US" dirty="0" err="1"/>
              <a:t>Alblas</a:t>
            </a:r>
            <a:r>
              <a:rPr lang="en-US" dirty="0"/>
              <a:t> and H. C. </a:t>
            </a:r>
            <a:r>
              <a:rPr lang="en-US" dirty="0" err="1"/>
              <a:t>Vogely</a:t>
            </a:r>
            <a:r>
              <a:rPr lang="en-US" dirty="0"/>
              <a:t>, Antibacterial behavior of additively manufactured porous titanium with nanotubular surfaces releasing silver ions, ACS Appl. Mater. Interfaces, 2016, 8(27), 17080–17089.</a:t>
            </a:r>
          </a:p>
          <a:p>
            <a:r>
              <a:rPr lang="en-US" dirty="0"/>
              <a:t>235 S. A. Yavari, S. Ahmadi, J. van der Stok, R. </a:t>
            </a:r>
            <a:r>
              <a:rPr lang="en-US" dirty="0" err="1"/>
              <a:t>Wauthlé</a:t>
            </a:r>
            <a:r>
              <a:rPr lang="en-US" dirty="0"/>
              <a:t>, A. </a:t>
            </a:r>
            <a:r>
              <a:rPr lang="en-US" dirty="0" err="1"/>
              <a:t>Riemslag</a:t>
            </a:r>
            <a:r>
              <a:rPr lang="en-US" dirty="0"/>
              <a:t>, M. Janssen, J. </a:t>
            </a:r>
            <a:r>
              <a:rPr lang="en-US" dirty="0" err="1"/>
              <a:t>Schrooten</a:t>
            </a:r>
            <a:r>
              <a:rPr lang="en-US" dirty="0"/>
              <a:t>, H. </a:t>
            </a:r>
            <a:r>
              <a:rPr lang="en-US" dirty="0" err="1"/>
              <a:t>Weinans</a:t>
            </a:r>
            <a:r>
              <a:rPr lang="en-US" dirty="0"/>
              <a:t> and A. A. </a:t>
            </a:r>
            <a:r>
              <a:rPr lang="en-US" dirty="0" err="1"/>
              <a:t>Zadpoor</a:t>
            </a:r>
            <a:r>
              <a:rPr lang="en-US" dirty="0"/>
              <a:t>, Effects of bio-functionalizing surface treatments on the mechanical behavior of open porous titanium</a:t>
            </a:r>
          </a:p>
          <a:p>
            <a:r>
              <a:rPr lang="en-US" dirty="0"/>
              <a:t>biomaterials, J. Mech. </a:t>
            </a:r>
            <a:r>
              <a:rPr lang="en-US" dirty="0" err="1"/>
              <a:t>Behav</a:t>
            </a:r>
            <a:r>
              <a:rPr lang="en-US" dirty="0"/>
              <a:t>. Biomed. Mater., 2014, 36, 109–119.</a:t>
            </a:r>
          </a:p>
          <a:p>
            <a:r>
              <a:rPr lang="en-US" dirty="0"/>
              <a:t>236. S. A. Yavari, Y. C. Chai, A. J. </a:t>
            </a:r>
            <a:r>
              <a:rPr lang="en-US" dirty="0" err="1"/>
              <a:t>Böttger</a:t>
            </a:r>
            <a:r>
              <a:rPr lang="en-US" dirty="0"/>
              <a:t>, R. </a:t>
            </a:r>
            <a:r>
              <a:rPr lang="en-US" dirty="0" err="1"/>
              <a:t>Wauthle</a:t>
            </a:r>
            <a:r>
              <a:rPr lang="en-US" dirty="0"/>
              <a:t>, J. </a:t>
            </a:r>
            <a:r>
              <a:rPr lang="en-US" dirty="0" err="1"/>
              <a:t>Schrooten</a:t>
            </a:r>
            <a:r>
              <a:rPr lang="en-US" dirty="0"/>
              <a:t>, H. </a:t>
            </a:r>
            <a:r>
              <a:rPr lang="en-US" dirty="0" err="1"/>
              <a:t>Weinans</a:t>
            </a:r>
            <a:r>
              <a:rPr lang="en-US" dirty="0"/>
              <a:t> and A. A. </a:t>
            </a:r>
            <a:r>
              <a:rPr lang="en-US" dirty="0" err="1"/>
              <a:t>Zadpoor</a:t>
            </a:r>
            <a:r>
              <a:rPr lang="en-US" dirty="0"/>
              <a:t>, Effects of</a:t>
            </a:r>
          </a:p>
          <a:p>
            <a:r>
              <a:rPr lang="en-US" dirty="0"/>
              <a:t>anodizing parameters and heat treatment on </a:t>
            </a:r>
            <a:r>
              <a:rPr lang="en-US" dirty="0" err="1"/>
              <a:t>nanotopographical</a:t>
            </a:r>
            <a:r>
              <a:rPr lang="en-US" dirty="0"/>
              <a:t> features, bioactivity, and cell culture response of additively manufactured porous titanium, Mater. Sci. Eng., C, 2015, 51, 132–138.</a:t>
            </a:r>
          </a:p>
          <a:p>
            <a:r>
              <a:rPr lang="en-US" dirty="0"/>
              <a:t>237. S. A. Yavari, J. van der Stok, Y. C. Chai, R. </a:t>
            </a:r>
            <a:r>
              <a:rPr lang="en-US" dirty="0" err="1"/>
              <a:t>Wauthle</a:t>
            </a:r>
            <a:r>
              <a:rPr lang="en-US" dirty="0"/>
              <a:t>, Z. T. </a:t>
            </a:r>
            <a:r>
              <a:rPr lang="en-US" dirty="0" err="1"/>
              <a:t>Birgani</a:t>
            </a:r>
            <a:r>
              <a:rPr lang="en-US" dirty="0"/>
              <a:t>, P. </a:t>
            </a:r>
            <a:r>
              <a:rPr lang="en-US" dirty="0" err="1"/>
              <a:t>Habibovic</a:t>
            </a:r>
            <a:r>
              <a:rPr lang="en-US" dirty="0"/>
              <a:t>, M. Mulier, J. </a:t>
            </a:r>
            <a:r>
              <a:rPr lang="en-US" dirty="0" err="1"/>
              <a:t>Schrooten</a:t>
            </a:r>
            <a:r>
              <a:rPr lang="en-US" dirty="0"/>
              <a:t>, H. </a:t>
            </a:r>
            <a:r>
              <a:rPr lang="en-US" dirty="0" err="1"/>
              <a:t>Weinans</a:t>
            </a:r>
            <a:r>
              <a:rPr lang="en-US" dirty="0"/>
              <a:t> and A. A. </a:t>
            </a:r>
            <a:r>
              <a:rPr lang="en-US" dirty="0" err="1"/>
              <a:t>Zadpoor</a:t>
            </a:r>
            <a:r>
              <a:rPr lang="en-US" dirty="0"/>
              <a:t>, Bone regeneration performance of surface-treated porous titanium, Biomaterials, 2014, 35(24), 6172–6181.</a:t>
            </a:r>
          </a:p>
        </p:txBody>
      </p:sp>
    </p:spTree>
    <p:extLst>
      <p:ext uri="{BB962C8B-B14F-4D97-AF65-F5344CB8AC3E}">
        <p14:creationId xmlns:p14="http://schemas.microsoft.com/office/powerpoint/2010/main" val="140593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0F52C5-6AEB-4F99-929F-815B17E71A92}"/>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8F43FBFC-E1B7-4D65-A709-CFBDE60C8A44}"/>
              </a:ext>
            </a:extLst>
          </p:cNvPr>
          <p:cNvSpPr txBox="1"/>
          <p:nvPr/>
        </p:nvSpPr>
        <p:spPr>
          <a:xfrm>
            <a:off x="263352" y="1642084"/>
            <a:ext cx="11809312" cy="923330"/>
          </a:xfrm>
          <a:prstGeom prst="rect">
            <a:avLst/>
          </a:prstGeom>
          <a:noFill/>
        </p:spPr>
        <p:txBody>
          <a:bodyPr wrap="square">
            <a:spAutoFit/>
          </a:bodyPr>
          <a:lstStyle/>
          <a:p>
            <a:r>
              <a:rPr lang="en-US" dirty="0"/>
              <a:t>238. S. A. Yavari, R. </a:t>
            </a:r>
            <a:r>
              <a:rPr lang="en-US" dirty="0" err="1"/>
              <a:t>Wauthlé</a:t>
            </a:r>
            <a:r>
              <a:rPr lang="en-US" dirty="0"/>
              <a:t>, A. J. </a:t>
            </a:r>
            <a:r>
              <a:rPr lang="en-US" dirty="0" err="1"/>
              <a:t>Böttger</a:t>
            </a:r>
            <a:r>
              <a:rPr lang="en-US" dirty="0"/>
              <a:t>, J. </a:t>
            </a:r>
            <a:r>
              <a:rPr lang="en-US" dirty="0" err="1"/>
              <a:t>Schrooten</a:t>
            </a:r>
            <a:r>
              <a:rPr lang="en-US" dirty="0"/>
              <a:t>, H. </a:t>
            </a:r>
            <a:r>
              <a:rPr lang="en-US" dirty="0" err="1"/>
              <a:t>Weinans</a:t>
            </a:r>
            <a:r>
              <a:rPr lang="en-US" dirty="0"/>
              <a:t> and A. A. </a:t>
            </a:r>
            <a:r>
              <a:rPr lang="en-US" dirty="0" err="1"/>
              <a:t>Zadpoor</a:t>
            </a:r>
            <a:r>
              <a:rPr lang="en-US" dirty="0"/>
              <a:t>, Crystal structure and</a:t>
            </a:r>
          </a:p>
          <a:p>
            <a:r>
              <a:rPr lang="en-US" dirty="0" err="1"/>
              <a:t>nanotopographical</a:t>
            </a:r>
            <a:r>
              <a:rPr lang="en-US" dirty="0"/>
              <a:t> features on the surface of heat-treated and anodized porous titanium biomaterials produced</a:t>
            </a:r>
          </a:p>
          <a:p>
            <a:r>
              <a:rPr lang="en-US" dirty="0"/>
              <a:t>using selective laser melting, Appl. Surf. Sci., 2014, 290, 287–294.</a:t>
            </a:r>
            <a:endParaRPr lang="ru-RU" dirty="0"/>
          </a:p>
        </p:txBody>
      </p:sp>
      <p:sp>
        <p:nvSpPr>
          <p:cNvPr id="8" name="TextBox 7">
            <a:extLst>
              <a:ext uri="{FF2B5EF4-FFF2-40B4-BE49-F238E27FC236}">
                <a16:creationId xmlns:a16="http://schemas.microsoft.com/office/drawing/2014/main" id="{501E99C3-8E0C-43A9-B7BF-96267332A08D}"/>
              </a:ext>
            </a:extLst>
          </p:cNvPr>
          <p:cNvSpPr txBox="1"/>
          <p:nvPr/>
        </p:nvSpPr>
        <p:spPr>
          <a:xfrm>
            <a:off x="283501" y="2467443"/>
            <a:ext cx="11809312" cy="4247317"/>
          </a:xfrm>
          <a:prstGeom prst="rect">
            <a:avLst/>
          </a:prstGeom>
          <a:noFill/>
        </p:spPr>
        <p:txBody>
          <a:bodyPr wrap="square">
            <a:spAutoFit/>
          </a:bodyPr>
          <a:lstStyle/>
          <a:p>
            <a:r>
              <a:rPr lang="ru-RU" dirty="0"/>
              <a:t>239.</a:t>
            </a:r>
            <a:r>
              <a:rPr lang="en-US" dirty="0"/>
              <a:t> S. </a:t>
            </a:r>
            <a:r>
              <a:rPr lang="en-US" dirty="0" err="1"/>
              <a:t>Leeflang</a:t>
            </a:r>
            <a:r>
              <a:rPr lang="en-US" dirty="0"/>
              <a:t>, S. </a:t>
            </a:r>
            <a:r>
              <a:rPr lang="en-US" dirty="0" err="1"/>
              <a:t>Janbaz</a:t>
            </a:r>
            <a:r>
              <a:rPr lang="en-US" dirty="0"/>
              <a:t> and A. A. </a:t>
            </a:r>
            <a:r>
              <a:rPr lang="en-US" dirty="0" err="1"/>
              <a:t>Zadpoor</a:t>
            </a:r>
            <a:r>
              <a:rPr lang="en-US" dirty="0"/>
              <a:t>, Metallic clay,</a:t>
            </a:r>
            <a:r>
              <a:rPr lang="ru-RU" dirty="0"/>
              <a:t> </a:t>
            </a:r>
            <a:r>
              <a:rPr lang="en-US" dirty="0" err="1"/>
              <a:t>Addit</a:t>
            </a:r>
            <a:r>
              <a:rPr lang="en-US" dirty="0"/>
              <a:t>. Manuf., 2019, 28, 528–534.</a:t>
            </a:r>
            <a:endParaRPr lang="ru-RU" dirty="0"/>
          </a:p>
          <a:p>
            <a:r>
              <a:rPr lang="ru-RU" dirty="0"/>
              <a:t>240</a:t>
            </a:r>
            <a:r>
              <a:rPr lang="en-US" dirty="0"/>
              <a:t>. A. A. </a:t>
            </a:r>
            <a:r>
              <a:rPr lang="en-US" dirty="0" err="1"/>
              <a:t>Zadpoor</a:t>
            </a:r>
            <a:r>
              <a:rPr lang="en-US" dirty="0"/>
              <a:t>, Mechanical performance of additively manufactured meta-biomaterials, Acta </a:t>
            </a:r>
            <a:r>
              <a:rPr lang="en-US" dirty="0" err="1"/>
              <a:t>Biomater</a:t>
            </a:r>
            <a:r>
              <a:rPr lang="en-US" dirty="0"/>
              <a:t>., 2019, 85,</a:t>
            </a:r>
          </a:p>
          <a:p>
            <a:r>
              <a:rPr lang="en-US" dirty="0"/>
              <a:t>41–59.</a:t>
            </a:r>
          </a:p>
          <a:p>
            <a:r>
              <a:rPr lang="en-US" dirty="0"/>
              <a:t>241. A. A. </a:t>
            </a:r>
            <a:r>
              <a:rPr lang="en-US" dirty="0" err="1"/>
              <a:t>Zadpoor</a:t>
            </a:r>
            <a:r>
              <a:rPr lang="en-US" dirty="0"/>
              <a:t>, Additively manufactured porous metallic biomaterials, J. Mater. Chem. B, 2019, 7, 4088–4117.</a:t>
            </a:r>
          </a:p>
          <a:p>
            <a:r>
              <a:rPr lang="en-US" dirty="0"/>
              <a:t>242. F. </a:t>
            </a:r>
            <a:r>
              <a:rPr lang="en-US" dirty="0" err="1"/>
              <a:t>Bobbert</a:t>
            </a:r>
            <a:r>
              <a:rPr lang="en-US" dirty="0"/>
              <a:t>, K. </a:t>
            </a:r>
            <a:r>
              <a:rPr lang="en-US" dirty="0" err="1"/>
              <a:t>Lietaert</a:t>
            </a:r>
            <a:r>
              <a:rPr lang="en-US" dirty="0"/>
              <a:t>, A. A. </a:t>
            </a:r>
            <a:r>
              <a:rPr lang="en-US" dirty="0" err="1"/>
              <a:t>Eftekhari</a:t>
            </a:r>
            <a:r>
              <a:rPr lang="en-US" dirty="0"/>
              <a:t>, B. </a:t>
            </a:r>
            <a:r>
              <a:rPr lang="en-US" dirty="0" err="1"/>
              <a:t>Pouran</a:t>
            </a:r>
            <a:r>
              <a:rPr lang="en-US" dirty="0"/>
              <a:t>, S. Ahmadi, H. </a:t>
            </a:r>
            <a:r>
              <a:rPr lang="en-US" dirty="0" err="1"/>
              <a:t>Weinans</a:t>
            </a:r>
            <a:r>
              <a:rPr lang="en-US" dirty="0"/>
              <a:t> and A. </a:t>
            </a:r>
            <a:r>
              <a:rPr lang="en-US" dirty="0" err="1"/>
              <a:t>Zadpoor</a:t>
            </a:r>
            <a:r>
              <a:rPr lang="en-US" dirty="0"/>
              <a:t>, Additively manufactured</a:t>
            </a:r>
          </a:p>
          <a:p>
            <a:r>
              <a:rPr lang="en-US" dirty="0"/>
              <a:t>metallic porous biomaterials based on minimal surfaces: A unique combination of topological, mechanical, and mass transport properties, Acta </a:t>
            </a:r>
            <a:r>
              <a:rPr lang="en-US" dirty="0" err="1"/>
              <a:t>Biomater</a:t>
            </a:r>
            <a:r>
              <a:rPr lang="en-US" dirty="0"/>
              <a:t>., 2017, 53, 572–584.</a:t>
            </a:r>
          </a:p>
          <a:p>
            <a:r>
              <a:rPr lang="en-US" dirty="0"/>
              <a:t>243. F. </a:t>
            </a:r>
            <a:r>
              <a:rPr lang="en-US" dirty="0" err="1"/>
              <a:t>Bobbert</a:t>
            </a:r>
            <a:r>
              <a:rPr lang="en-US" dirty="0"/>
              <a:t> and A. </a:t>
            </a:r>
            <a:r>
              <a:rPr lang="en-US" dirty="0" err="1"/>
              <a:t>Zadpoor</a:t>
            </a:r>
            <a:r>
              <a:rPr lang="en-US" dirty="0"/>
              <a:t>, Effects of bone substitute architecture and surface properties on cell response,</a:t>
            </a:r>
          </a:p>
          <a:p>
            <a:r>
              <a:rPr lang="en-US" dirty="0"/>
              <a:t>angiogenesis, and structure of new bone, J. Mater. Chem. B, 2017, 5(31), 6175–6192.</a:t>
            </a:r>
          </a:p>
          <a:p>
            <a:r>
              <a:rPr lang="en-US" dirty="0"/>
              <a:t>244. R. </a:t>
            </a:r>
            <a:r>
              <a:rPr lang="en-US" dirty="0" err="1"/>
              <a:t>Hedayati</a:t>
            </a:r>
            <a:r>
              <a:rPr lang="en-US" dirty="0"/>
              <a:t>, S. Ahmadi, K. </a:t>
            </a:r>
            <a:r>
              <a:rPr lang="en-US" dirty="0" err="1"/>
              <a:t>Lietaert</a:t>
            </a:r>
            <a:r>
              <a:rPr lang="en-US" dirty="0"/>
              <a:t>, B. </a:t>
            </a:r>
            <a:r>
              <a:rPr lang="en-US" dirty="0" err="1"/>
              <a:t>Pouran</a:t>
            </a:r>
            <a:r>
              <a:rPr lang="en-US" dirty="0"/>
              <a:t>, Y. Li, H. </a:t>
            </a:r>
            <a:r>
              <a:rPr lang="en-US" dirty="0" err="1"/>
              <a:t>Weinans</a:t>
            </a:r>
            <a:r>
              <a:rPr lang="en-US" dirty="0"/>
              <a:t>, C. Rans and A. </a:t>
            </a:r>
            <a:r>
              <a:rPr lang="en-US" dirty="0" err="1"/>
              <a:t>Zadpoor</a:t>
            </a:r>
            <a:r>
              <a:rPr lang="en-US" dirty="0"/>
              <a:t>, Isolated and modulated</a:t>
            </a:r>
          </a:p>
          <a:p>
            <a:r>
              <a:rPr lang="en-US" dirty="0"/>
              <a:t>effects of topology and material type on the mechanical properties of additively manufactured porous biomaterials,</a:t>
            </a:r>
          </a:p>
          <a:p>
            <a:r>
              <a:rPr lang="en-US" dirty="0"/>
              <a:t>J. Mech. </a:t>
            </a:r>
            <a:r>
              <a:rPr lang="en-US" dirty="0" err="1"/>
              <a:t>Behav</a:t>
            </a:r>
            <a:r>
              <a:rPr lang="en-US" dirty="0"/>
              <a:t>. Biomed. Mater., 2018, 79, 254–263.</a:t>
            </a:r>
          </a:p>
          <a:p>
            <a:r>
              <a:rPr lang="en-US" dirty="0"/>
              <a:t>245. R. </a:t>
            </a:r>
            <a:r>
              <a:rPr lang="en-US" dirty="0" err="1"/>
              <a:t>Hedayati</a:t>
            </a:r>
            <a:r>
              <a:rPr lang="en-US" dirty="0"/>
              <a:t>, S. </a:t>
            </a:r>
            <a:r>
              <a:rPr lang="en-US" dirty="0" err="1"/>
              <a:t>Janbaz</a:t>
            </a:r>
            <a:r>
              <a:rPr lang="en-US" dirty="0"/>
              <a:t>, M. </a:t>
            </a:r>
            <a:r>
              <a:rPr lang="en-US" dirty="0" err="1"/>
              <a:t>Sadighi</a:t>
            </a:r>
            <a:r>
              <a:rPr lang="en-US" dirty="0"/>
              <a:t>, M. Mohammadi- </a:t>
            </a:r>
            <a:r>
              <a:rPr lang="en-US" dirty="0" err="1"/>
              <a:t>Aghdam</a:t>
            </a:r>
            <a:r>
              <a:rPr lang="en-US" dirty="0"/>
              <a:t> and A. </a:t>
            </a:r>
            <a:r>
              <a:rPr lang="en-US" dirty="0" err="1"/>
              <a:t>Zadpoor</a:t>
            </a:r>
            <a:r>
              <a:rPr lang="en-US" dirty="0"/>
              <a:t>, How does tissue regeneration</a:t>
            </a:r>
          </a:p>
          <a:p>
            <a:r>
              <a:rPr lang="en-US" dirty="0"/>
              <a:t>influence the mechanical behavior of additively manufactured porous biomaterials?, J. Mech. </a:t>
            </a:r>
            <a:r>
              <a:rPr lang="en-US" dirty="0" err="1"/>
              <a:t>Behav</a:t>
            </a:r>
            <a:r>
              <a:rPr lang="en-US" dirty="0"/>
              <a:t>. Biomed.</a:t>
            </a:r>
          </a:p>
          <a:p>
            <a:r>
              <a:rPr lang="en-US" dirty="0"/>
              <a:t>Mater., 2017, 65, 831–841.</a:t>
            </a:r>
          </a:p>
        </p:txBody>
      </p:sp>
    </p:spTree>
    <p:extLst>
      <p:ext uri="{BB962C8B-B14F-4D97-AF65-F5344CB8AC3E}">
        <p14:creationId xmlns:p14="http://schemas.microsoft.com/office/powerpoint/2010/main" val="40129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1D9B88-52CC-4F77-91CE-885C8567C6DC}"/>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5C23678E-4FEB-4517-9EB7-7689E6AEAAE1}"/>
              </a:ext>
            </a:extLst>
          </p:cNvPr>
          <p:cNvSpPr txBox="1"/>
          <p:nvPr/>
        </p:nvSpPr>
        <p:spPr>
          <a:xfrm>
            <a:off x="191344" y="1582341"/>
            <a:ext cx="11881320" cy="4801314"/>
          </a:xfrm>
          <a:prstGeom prst="rect">
            <a:avLst/>
          </a:prstGeom>
          <a:noFill/>
        </p:spPr>
        <p:txBody>
          <a:bodyPr wrap="square">
            <a:spAutoFit/>
          </a:bodyPr>
          <a:lstStyle/>
          <a:p>
            <a:r>
              <a:rPr lang="en-US" dirty="0"/>
              <a:t>246. R. </a:t>
            </a:r>
            <a:r>
              <a:rPr lang="en-US" dirty="0" err="1"/>
              <a:t>Hedayati</a:t>
            </a:r>
            <a:r>
              <a:rPr lang="en-US" dirty="0"/>
              <a:t>, M. </a:t>
            </a:r>
            <a:r>
              <a:rPr lang="en-US" dirty="0" err="1"/>
              <a:t>Sadighi</a:t>
            </a:r>
            <a:r>
              <a:rPr lang="en-US" dirty="0"/>
              <a:t>, M. Mohammadi </a:t>
            </a:r>
            <a:r>
              <a:rPr lang="en-US" dirty="0" err="1"/>
              <a:t>Aghdam</a:t>
            </a:r>
            <a:r>
              <a:rPr lang="en-US" dirty="0"/>
              <a:t> and A. A. </a:t>
            </a:r>
            <a:r>
              <a:rPr lang="en-US" dirty="0" err="1"/>
              <a:t>Zadpoor</a:t>
            </a:r>
            <a:r>
              <a:rPr lang="en-US" dirty="0"/>
              <a:t>, Mechanical properties of additively manufactured thick honeycombs, Materials, 2016, 9(8), 613.</a:t>
            </a:r>
          </a:p>
          <a:p>
            <a:r>
              <a:rPr lang="en-US" dirty="0"/>
              <a:t>247. A. A. </a:t>
            </a:r>
            <a:r>
              <a:rPr lang="en-US" dirty="0" err="1"/>
              <a:t>Zadpoor</a:t>
            </a:r>
            <a:r>
              <a:rPr lang="en-US" dirty="0"/>
              <a:t>, Mechanics of additively manufactured biomaterials, J. Mech. </a:t>
            </a:r>
            <a:r>
              <a:rPr lang="en-US" dirty="0" err="1"/>
              <a:t>Behav</a:t>
            </a:r>
            <a:r>
              <a:rPr lang="en-US" dirty="0"/>
              <a:t>. Biomed. Mater., 2017, 70, 1–6.</a:t>
            </a:r>
          </a:p>
          <a:p>
            <a:r>
              <a:rPr lang="en-US" dirty="0"/>
              <a:t>248. A. A. </a:t>
            </a:r>
            <a:r>
              <a:rPr lang="en-US" dirty="0" err="1"/>
              <a:t>Zadpoor</a:t>
            </a:r>
            <a:r>
              <a:rPr lang="en-US" dirty="0"/>
              <a:t> and R. </a:t>
            </a:r>
            <a:r>
              <a:rPr lang="en-US" dirty="0" err="1"/>
              <a:t>Hedayati</a:t>
            </a:r>
            <a:r>
              <a:rPr lang="en-US" dirty="0"/>
              <a:t>, Analytical relationships for prediction of the mechanical properties of additively manufactured porous biomaterials, J. Biomed. Mater. Res., Part A, 2016, 104(12), 3164–3174.</a:t>
            </a:r>
          </a:p>
          <a:p>
            <a:r>
              <a:rPr lang="en-US" dirty="0"/>
              <a:t>249 S. Ahmadi, R. </a:t>
            </a:r>
            <a:r>
              <a:rPr lang="en-US" dirty="0" err="1"/>
              <a:t>Hedayati</a:t>
            </a:r>
            <a:r>
              <a:rPr lang="en-US" dirty="0"/>
              <a:t>, Y. Li, K. </a:t>
            </a:r>
            <a:r>
              <a:rPr lang="en-US" dirty="0" err="1"/>
              <a:t>Lietaert</a:t>
            </a:r>
            <a:r>
              <a:rPr lang="en-US" dirty="0"/>
              <a:t>, N. </a:t>
            </a:r>
            <a:r>
              <a:rPr lang="en-US" dirty="0" err="1"/>
              <a:t>Tümer</a:t>
            </a:r>
            <a:r>
              <a:rPr lang="en-US" dirty="0"/>
              <a:t>, A. Fatemi, C. Rans, B. </a:t>
            </a:r>
            <a:r>
              <a:rPr lang="en-US" dirty="0" err="1"/>
              <a:t>Pouran</a:t>
            </a:r>
            <a:r>
              <a:rPr lang="en-US" dirty="0"/>
              <a:t>, H. </a:t>
            </a:r>
            <a:r>
              <a:rPr lang="en-US" dirty="0" err="1"/>
              <a:t>Weinans</a:t>
            </a:r>
            <a:r>
              <a:rPr lang="en-US" dirty="0"/>
              <a:t> and</a:t>
            </a:r>
          </a:p>
          <a:p>
            <a:r>
              <a:rPr lang="en-US" dirty="0"/>
              <a:t>A. </a:t>
            </a:r>
            <a:r>
              <a:rPr lang="en-US" dirty="0" err="1"/>
              <a:t>Zadpoor</a:t>
            </a:r>
            <a:r>
              <a:rPr lang="en-US" dirty="0"/>
              <a:t>, Fatigue performance of additively manufactured meta-biomaterials: The effects of topology and</a:t>
            </a:r>
          </a:p>
          <a:p>
            <a:r>
              <a:rPr lang="en-US" dirty="0"/>
              <a:t>material type, Acta </a:t>
            </a:r>
            <a:r>
              <a:rPr lang="en-US" dirty="0" err="1"/>
              <a:t>Biomater</a:t>
            </a:r>
            <a:r>
              <a:rPr lang="en-US" dirty="0"/>
              <a:t>., 2018, 65, 292–304.</a:t>
            </a:r>
          </a:p>
          <a:p>
            <a:r>
              <a:rPr lang="en-US" dirty="0"/>
              <a:t>250 S. Ahmadi, R. Kumar, E. Borisov, R. Petrov, S. </a:t>
            </a:r>
            <a:r>
              <a:rPr lang="en-US" dirty="0" err="1"/>
              <a:t>Leeflang</a:t>
            </a:r>
            <a:r>
              <a:rPr lang="en-US" dirty="0"/>
              <a:t>, Y. Li, N. </a:t>
            </a:r>
            <a:r>
              <a:rPr lang="en-US" dirty="0" err="1"/>
              <a:t>Tümer</a:t>
            </a:r>
            <a:r>
              <a:rPr lang="en-US" dirty="0"/>
              <a:t>, R. Huizenga, C. </a:t>
            </a:r>
            <a:r>
              <a:rPr lang="en-US" dirty="0" err="1"/>
              <a:t>Ayas</a:t>
            </a:r>
            <a:r>
              <a:rPr lang="en-US" dirty="0"/>
              <a:t> and A. </a:t>
            </a:r>
            <a:r>
              <a:rPr lang="en-US" dirty="0" err="1"/>
              <a:t>Zadpoor</a:t>
            </a:r>
            <a:r>
              <a:rPr lang="en-US" dirty="0"/>
              <a:t>,</a:t>
            </a:r>
          </a:p>
          <a:p>
            <a:r>
              <a:rPr lang="en-US" dirty="0"/>
              <a:t>From microstructural design to surface engineering: A tailored approach for improving fatigue life of additively</a:t>
            </a:r>
          </a:p>
          <a:p>
            <a:r>
              <a:rPr lang="en-US" dirty="0"/>
              <a:t>manufactured meta-biomaterials, Acta </a:t>
            </a:r>
            <a:r>
              <a:rPr lang="en-US" dirty="0" err="1"/>
              <a:t>Biomater</a:t>
            </a:r>
            <a:r>
              <a:rPr lang="en-US" dirty="0"/>
              <a:t>., 2019, 83, 153–166.</a:t>
            </a:r>
          </a:p>
          <a:p>
            <a:r>
              <a:rPr lang="en-US" dirty="0"/>
              <a:t>251 M. </a:t>
            </a:r>
            <a:r>
              <a:rPr lang="en-US" dirty="0" err="1"/>
              <a:t>Dallago</a:t>
            </a:r>
            <a:r>
              <a:rPr lang="en-US" dirty="0"/>
              <a:t>, V. </a:t>
            </a:r>
            <a:r>
              <a:rPr lang="en-US" dirty="0" err="1"/>
              <a:t>Fontanari</a:t>
            </a:r>
            <a:r>
              <a:rPr lang="en-US" dirty="0"/>
              <a:t>, E. </a:t>
            </a:r>
            <a:r>
              <a:rPr lang="en-US" dirty="0" err="1"/>
              <a:t>Torresani</a:t>
            </a:r>
            <a:r>
              <a:rPr lang="en-US" dirty="0"/>
              <a:t>, M. Leoni, C. </a:t>
            </a:r>
            <a:r>
              <a:rPr lang="en-US" dirty="0" err="1"/>
              <a:t>Pederzolli</a:t>
            </a:r>
            <a:r>
              <a:rPr lang="en-US" dirty="0"/>
              <a:t>, C. </a:t>
            </a:r>
            <a:r>
              <a:rPr lang="en-US" dirty="0" err="1"/>
              <a:t>Potrich</a:t>
            </a:r>
            <a:r>
              <a:rPr lang="en-US" dirty="0"/>
              <a:t> and M. Benedetti, Fatigue and biological properties of Ti-6Al-4V ELI cellular structures with variously arranged cubic cells made by selective laser</a:t>
            </a:r>
          </a:p>
          <a:p>
            <a:r>
              <a:rPr lang="en-US" dirty="0"/>
              <a:t>melting, J. Mech. </a:t>
            </a:r>
            <a:r>
              <a:rPr lang="en-US" dirty="0" err="1"/>
              <a:t>Behav</a:t>
            </a:r>
            <a:r>
              <a:rPr lang="en-US" dirty="0"/>
              <a:t>. Biomed. Mater., 2018, 78, 381–394.</a:t>
            </a:r>
          </a:p>
          <a:p>
            <a:r>
              <a:rPr lang="en-US" dirty="0"/>
              <a:t>552 R. </a:t>
            </a:r>
            <a:r>
              <a:rPr lang="en-US" dirty="0" err="1"/>
              <a:t>Hedayati</a:t>
            </a:r>
            <a:r>
              <a:rPr lang="en-US" dirty="0"/>
              <a:t>, H. Hosseini-</a:t>
            </a:r>
            <a:r>
              <a:rPr lang="en-US" dirty="0" err="1"/>
              <a:t>Toudeshky</a:t>
            </a:r>
            <a:r>
              <a:rPr lang="en-US" dirty="0"/>
              <a:t>, M. </a:t>
            </a:r>
            <a:r>
              <a:rPr lang="en-US" dirty="0" err="1"/>
              <a:t>Sadighi</a:t>
            </a:r>
            <a:r>
              <a:rPr lang="en-US" dirty="0"/>
              <a:t>, M. Mohammadi-</a:t>
            </a:r>
            <a:r>
              <a:rPr lang="en-US" dirty="0" err="1"/>
              <a:t>Aghdam</a:t>
            </a:r>
            <a:r>
              <a:rPr lang="en-US" dirty="0"/>
              <a:t> and A. </a:t>
            </a:r>
            <a:r>
              <a:rPr lang="en-US" dirty="0" err="1"/>
              <a:t>Zadpoor</a:t>
            </a:r>
            <a:r>
              <a:rPr lang="en-US" dirty="0"/>
              <a:t>, Computational</a:t>
            </a:r>
          </a:p>
          <a:p>
            <a:r>
              <a:rPr lang="en-US" dirty="0"/>
              <a:t>prediction of the fatigue behavior of additively manufactured porous metallic biomaterials, Int. J. Fatigue, 2016,</a:t>
            </a:r>
          </a:p>
          <a:p>
            <a:r>
              <a:rPr lang="en-US" dirty="0"/>
              <a:t>84, 67–79.</a:t>
            </a:r>
            <a:endParaRPr lang="ru-RU" dirty="0"/>
          </a:p>
        </p:txBody>
      </p:sp>
    </p:spTree>
    <p:extLst>
      <p:ext uri="{BB962C8B-B14F-4D97-AF65-F5344CB8AC3E}">
        <p14:creationId xmlns:p14="http://schemas.microsoft.com/office/powerpoint/2010/main" val="143116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999722-0479-4F83-A0C3-D3B32AAF6BFB}"/>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77044497-BB8F-45DD-BBEF-E4C4312980E9}"/>
              </a:ext>
            </a:extLst>
          </p:cNvPr>
          <p:cNvSpPr txBox="1"/>
          <p:nvPr/>
        </p:nvSpPr>
        <p:spPr>
          <a:xfrm>
            <a:off x="191344" y="1687353"/>
            <a:ext cx="11881320" cy="5078313"/>
          </a:xfrm>
          <a:prstGeom prst="rect">
            <a:avLst/>
          </a:prstGeom>
          <a:noFill/>
        </p:spPr>
        <p:txBody>
          <a:bodyPr wrap="square">
            <a:spAutoFit/>
          </a:bodyPr>
          <a:lstStyle/>
          <a:p>
            <a:r>
              <a:rPr lang="en-US" dirty="0"/>
              <a:t>253. F. Li, J. Li, H. Kou and L. Zhou, Porous Ti6Al4V alloys with enhanced normalized fatigue strength for biomedical</a:t>
            </a:r>
          </a:p>
          <a:p>
            <a:r>
              <a:rPr lang="en-US" dirty="0"/>
              <a:t>applications, Mater. Sci. Eng., C, 2016, 60, 485–488.</a:t>
            </a:r>
          </a:p>
          <a:p>
            <a:r>
              <a:rPr lang="en-US" dirty="0"/>
              <a:t>254. K. </a:t>
            </a:r>
            <a:r>
              <a:rPr lang="en-US" dirty="0" err="1"/>
              <a:t>Lietaert</a:t>
            </a:r>
            <a:r>
              <a:rPr lang="en-US" dirty="0"/>
              <a:t>, A. </a:t>
            </a:r>
            <a:r>
              <a:rPr lang="en-US" dirty="0" err="1"/>
              <a:t>Cutolo</a:t>
            </a:r>
            <a:r>
              <a:rPr lang="en-US" dirty="0"/>
              <a:t>, D. </a:t>
            </a:r>
            <a:r>
              <a:rPr lang="en-US" dirty="0" err="1"/>
              <a:t>Boey</a:t>
            </a:r>
            <a:r>
              <a:rPr lang="en-US" dirty="0"/>
              <a:t> and B. Van </a:t>
            </a:r>
            <a:r>
              <a:rPr lang="en-US" dirty="0" err="1"/>
              <a:t>Hooreweder</a:t>
            </a:r>
            <a:r>
              <a:rPr lang="en-US" dirty="0"/>
              <a:t>, Fatigue life of additively manufactured Ti6Al4V scaffolds</a:t>
            </a:r>
          </a:p>
          <a:p>
            <a:r>
              <a:rPr lang="en-US" dirty="0"/>
              <a:t>under tension-tension, tension-compression and compression-compression fatigue load, Sci. Rep., 2018, 8(1),4957.</a:t>
            </a:r>
          </a:p>
          <a:p>
            <a:r>
              <a:rPr lang="en-US" dirty="0"/>
              <a:t>255. B. Van </a:t>
            </a:r>
            <a:r>
              <a:rPr lang="en-US" dirty="0" err="1"/>
              <a:t>Hooreweder</a:t>
            </a:r>
            <a:r>
              <a:rPr lang="en-US" dirty="0"/>
              <a:t>, Y. Apers, K. </a:t>
            </a:r>
            <a:r>
              <a:rPr lang="en-US" dirty="0" err="1"/>
              <a:t>Lietaert</a:t>
            </a:r>
            <a:r>
              <a:rPr lang="en-US" dirty="0"/>
              <a:t> and J.-P. </a:t>
            </a:r>
            <a:r>
              <a:rPr lang="en-US" dirty="0" err="1"/>
              <a:t>Kruth</a:t>
            </a:r>
            <a:r>
              <a:rPr lang="en-US" dirty="0"/>
              <a:t>, Improving the fatigue performance of porous metallic biomaterials produced by Selective Laser Melting, Acta </a:t>
            </a:r>
            <a:r>
              <a:rPr lang="en-US" dirty="0" err="1"/>
              <a:t>Biomater</a:t>
            </a:r>
            <a:r>
              <a:rPr lang="en-US" dirty="0"/>
              <a:t>., 2017, 47, 193–202.</a:t>
            </a:r>
          </a:p>
          <a:p>
            <a:r>
              <a:rPr lang="en-US" dirty="0"/>
              <a:t>256. S. A. Yavari, S. Ahmadi, R. </a:t>
            </a:r>
            <a:r>
              <a:rPr lang="en-US" dirty="0" err="1"/>
              <a:t>Wauthle</a:t>
            </a:r>
            <a:r>
              <a:rPr lang="en-US" dirty="0"/>
              <a:t>, B. </a:t>
            </a:r>
            <a:r>
              <a:rPr lang="en-US" dirty="0" err="1"/>
              <a:t>Pouran</a:t>
            </a:r>
            <a:r>
              <a:rPr lang="en-US" dirty="0"/>
              <a:t>, J. </a:t>
            </a:r>
            <a:r>
              <a:rPr lang="en-US" dirty="0" err="1"/>
              <a:t>Schrooten</a:t>
            </a:r>
            <a:r>
              <a:rPr lang="en-US" dirty="0"/>
              <a:t>, H. </a:t>
            </a:r>
            <a:r>
              <a:rPr lang="en-US" dirty="0" err="1"/>
              <a:t>Weinans</a:t>
            </a:r>
            <a:r>
              <a:rPr lang="en-US" dirty="0"/>
              <a:t> and A. </a:t>
            </a:r>
            <a:r>
              <a:rPr lang="en-US" dirty="0" err="1"/>
              <a:t>Zadpoor</a:t>
            </a:r>
            <a:r>
              <a:rPr lang="en-US" dirty="0"/>
              <a:t>, Relationship</a:t>
            </a:r>
          </a:p>
          <a:p>
            <a:r>
              <a:rPr lang="en-US" dirty="0"/>
              <a:t>between unit cell type and porosity and the fatigue behavior of selective laser melted meta-biomaterials, J. Mech.</a:t>
            </a:r>
          </a:p>
          <a:p>
            <a:r>
              <a:rPr lang="en-US" dirty="0" err="1"/>
              <a:t>Behav</a:t>
            </a:r>
            <a:r>
              <a:rPr lang="en-US" dirty="0"/>
              <a:t>. Biomed. Mater., 2015, 43, 91–100.</a:t>
            </a:r>
          </a:p>
          <a:p>
            <a:r>
              <a:rPr lang="en-US" dirty="0"/>
              <a:t>257. S. </a:t>
            </a:r>
            <a:r>
              <a:rPr lang="en-US" dirty="0" err="1"/>
              <a:t>Truscello</a:t>
            </a:r>
            <a:r>
              <a:rPr lang="en-US" dirty="0"/>
              <a:t>, G. </a:t>
            </a:r>
            <a:r>
              <a:rPr lang="en-US" dirty="0" err="1"/>
              <a:t>Kerckhofs</a:t>
            </a:r>
            <a:r>
              <a:rPr lang="en-US" dirty="0"/>
              <a:t>, S. Van Bael, G. </a:t>
            </a:r>
            <a:r>
              <a:rPr lang="en-US" dirty="0" err="1"/>
              <a:t>Pyka</a:t>
            </a:r>
            <a:r>
              <a:rPr lang="en-US" dirty="0"/>
              <a:t>, J. </a:t>
            </a:r>
            <a:r>
              <a:rPr lang="en-US" dirty="0" err="1"/>
              <a:t>Schrooten</a:t>
            </a:r>
            <a:r>
              <a:rPr lang="en-US" dirty="0"/>
              <a:t> and H. Van </a:t>
            </a:r>
            <a:r>
              <a:rPr lang="en-US" dirty="0" err="1"/>
              <a:t>Oosterwyck</a:t>
            </a:r>
            <a:r>
              <a:rPr lang="en-US" dirty="0"/>
              <a:t>, Prediction of permeability</a:t>
            </a:r>
          </a:p>
          <a:p>
            <a:r>
              <a:rPr lang="en-US" dirty="0"/>
              <a:t>of regular scaffolds for skeletal tissue engineering: a combined computational and experimental study,</a:t>
            </a:r>
          </a:p>
          <a:p>
            <a:r>
              <a:rPr lang="en-US" dirty="0"/>
              <a:t>Acta </a:t>
            </a:r>
            <a:r>
              <a:rPr lang="en-US" dirty="0" err="1"/>
              <a:t>Biomater</a:t>
            </a:r>
            <a:r>
              <a:rPr lang="en-US" dirty="0"/>
              <a:t>., 2012, 8(4), 1648–1658.</a:t>
            </a:r>
          </a:p>
          <a:p>
            <a:r>
              <a:rPr lang="en-US" dirty="0"/>
              <a:t>258. X.-Y. Zhang, G. Fang, S. </a:t>
            </a:r>
            <a:r>
              <a:rPr lang="en-US" dirty="0" err="1"/>
              <a:t>Leeflang</a:t>
            </a:r>
            <a:r>
              <a:rPr lang="en-US" dirty="0"/>
              <a:t>, A. A. </a:t>
            </a:r>
            <a:r>
              <a:rPr lang="en-US" dirty="0" err="1"/>
              <a:t>Zadpoor</a:t>
            </a:r>
            <a:r>
              <a:rPr lang="en-US" dirty="0"/>
              <a:t> and J. Zhou, Topological design, permeability and mechanical</a:t>
            </a:r>
          </a:p>
          <a:p>
            <a:r>
              <a:rPr lang="en-US" dirty="0"/>
              <a:t>behavior of additively manufactured functionally graded porous metallic biomaterials, Acta </a:t>
            </a:r>
            <a:r>
              <a:rPr lang="en-US" dirty="0" err="1"/>
              <a:t>Biomater</a:t>
            </a:r>
            <a:r>
              <a:rPr lang="en-US" dirty="0"/>
              <a:t>., 2019, 84,</a:t>
            </a:r>
          </a:p>
          <a:p>
            <a:r>
              <a:rPr lang="en-US" dirty="0"/>
              <a:t>437–452.</a:t>
            </a:r>
          </a:p>
          <a:p>
            <a:r>
              <a:rPr lang="en-US" dirty="0"/>
              <a:t>259. F. </a:t>
            </a:r>
            <a:r>
              <a:rPr lang="en-US" dirty="0" err="1"/>
              <a:t>Bobbert</a:t>
            </a:r>
            <a:r>
              <a:rPr lang="en-US" dirty="0"/>
              <a:t>, K. </a:t>
            </a:r>
            <a:r>
              <a:rPr lang="en-US" dirty="0" err="1"/>
              <a:t>Lietaert</a:t>
            </a:r>
            <a:r>
              <a:rPr lang="en-US" dirty="0"/>
              <a:t>, A. A. </a:t>
            </a:r>
            <a:r>
              <a:rPr lang="en-US" dirty="0" err="1"/>
              <a:t>Eftekhari</a:t>
            </a:r>
            <a:r>
              <a:rPr lang="en-US" dirty="0"/>
              <a:t>, B. </a:t>
            </a:r>
            <a:r>
              <a:rPr lang="en-US" dirty="0" err="1"/>
              <a:t>Pouran</a:t>
            </a:r>
            <a:r>
              <a:rPr lang="en-US" dirty="0"/>
              <a:t>, S. Ahmadi, H. </a:t>
            </a:r>
            <a:r>
              <a:rPr lang="en-US" dirty="0" err="1"/>
              <a:t>Weinans</a:t>
            </a:r>
            <a:r>
              <a:rPr lang="en-US" dirty="0"/>
              <a:t> and A. </a:t>
            </a:r>
            <a:r>
              <a:rPr lang="en-US" dirty="0" err="1"/>
              <a:t>Zadpoor</a:t>
            </a:r>
            <a:r>
              <a:rPr lang="en-US" dirty="0"/>
              <a:t>, Additively manufactured metallic porous biomaterials based on minimal surfaces: A unique combination of topological, mechanical, and mass transport properties, Acta </a:t>
            </a:r>
            <a:r>
              <a:rPr lang="en-US" dirty="0" err="1"/>
              <a:t>Biomater</a:t>
            </a:r>
            <a:r>
              <a:rPr lang="en-US" dirty="0"/>
              <a:t>., 2017, 53, 572–584.</a:t>
            </a:r>
          </a:p>
        </p:txBody>
      </p:sp>
    </p:spTree>
    <p:extLst>
      <p:ext uri="{BB962C8B-B14F-4D97-AF65-F5344CB8AC3E}">
        <p14:creationId xmlns:p14="http://schemas.microsoft.com/office/powerpoint/2010/main" val="20214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345A2C-5D52-4C6E-B078-AD4DE57A930E}"/>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6AC56C04-8C1C-4F3A-8A29-96FB61F3EDD2}"/>
              </a:ext>
            </a:extLst>
          </p:cNvPr>
          <p:cNvSpPr txBox="1"/>
          <p:nvPr/>
        </p:nvSpPr>
        <p:spPr>
          <a:xfrm>
            <a:off x="263352" y="1556792"/>
            <a:ext cx="11737304" cy="2862322"/>
          </a:xfrm>
          <a:prstGeom prst="rect">
            <a:avLst/>
          </a:prstGeom>
          <a:noFill/>
        </p:spPr>
        <p:txBody>
          <a:bodyPr wrap="square">
            <a:spAutoFit/>
          </a:bodyPr>
          <a:lstStyle/>
          <a:p>
            <a:r>
              <a:rPr lang="en-US" dirty="0"/>
              <a:t>260. H. Jinnai, Y. Nishikawa, M. Ito, S. D. Smith, D. A. </a:t>
            </a:r>
            <a:r>
              <a:rPr lang="en-US" dirty="0" err="1"/>
              <a:t>Agard</a:t>
            </a:r>
            <a:r>
              <a:rPr lang="en-US" dirty="0"/>
              <a:t> and R. J. </a:t>
            </a:r>
            <a:r>
              <a:rPr lang="en-US" dirty="0" err="1"/>
              <a:t>Spontak</a:t>
            </a:r>
            <a:r>
              <a:rPr lang="en-US" dirty="0"/>
              <a:t>, Topological similarity of sponge-like</a:t>
            </a:r>
          </a:p>
          <a:p>
            <a:r>
              <a:rPr lang="en-US" dirty="0" err="1"/>
              <a:t>bicontinuous</a:t>
            </a:r>
            <a:r>
              <a:rPr lang="en-US" dirty="0"/>
              <a:t> morphologies differing in length scale, Adv. Mater., 2002, 14(22), 1615–1618.</a:t>
            </a:r>
          </a:p>
          <a:p>
            <a:r>
              <a:rPr lang="en-US" dirty="0"/>
              <a:t>261. R. </a:t>
            </a:r>
            <a:r>
              <a:rPr lang="en-US" dirty="0" err="1"/>
              <a:t>Hedayati</a:t>
            </a:r>
            <a:r>
              <a:rPr lang="en-US" dirty="0"/>
              <a:t>, A. </a:t>
            </a:r>
            <a:r>
              <a:rPr lang="en-US" dirty="0" err="1"/>
              <a:t>Leeflang</a:t>
            </a:r>
            <a:r>
              <a:rPr lang="en-US" dirty="0"/>
              <a:t> and A. </a:t>
            </a:r>
            <a:r>
              <a:rPr lang="en-US" dirty="0" err="1"/>
              <a:t>Zadpoor</a:t>
            </a:r>
            <a:r>
              <a:rPr lang="en-US" dirty="0"/>
              <a:t>, Additively manufactured metallic </a:t>
            </a:r>
            <a:r>
              <a:rPr lang="en-US" dirty="0" err="1"/>
              <a:t>pentamode</a:t>
            </a:r>
            <a:r>
              <a:rPr lang="en-US" dirty="0"/>
              <a:t> meta-materials, Appl. Phys. Lett., 2017, 110(9), 091905.</a:t>
            </a:r>
          </a:p>
          <a:p>
            <a:r>
              <a:rPr lang="en-US" dirty="0"/>
              <a:t>262. G. W. Milton and A. V. </a:t>
            </a:r>
            <a:r>
              <a:rPr lang="en-US" dirty="0" err="1"/>
              <a:t>Cherkaev</a:t>
            </a:r>
            <a:r>
              <a:rPr lang="en-US" dirty="0"/>
              <a:t>, Which elasticity tensors are realizable?, J. Eng. Mater. Technol., 1995, 117(4), 483–493.</a:t>
            </a:r>
          </a:p>
          <a:p>
            <a:r>
              <a:rPr lang="en-US" dirty="0"/>
              <a:t>263. M. </a:t>
            </a:r>
            <a:r>
              <a:rPr lang="en-US" dirty="0" err="1"/>
              <a:t>Kadic</a:t>
            </a:r>
            <a:r>
              <a:rPr lang="en-US" dirty="0"/>
              <a:t>, T. </a:t>
            </a:r>
            <a:r>
              <a:rPr lang="en-US" dirty="0" err="1"/>
              <a:t>Bückmann</a:t>
            </a:r>
            <a:r>
              <a:rPr lang="en-US" dirty="0"/>
              <a:t>, N. Stenger, M. Thiel and M. Wegener, On the practicability of </a:t>
            </a:r>
            <a:r>
              <a:rPr lang="en-US" dirty="0" err="1"/>
              <a:t>pentamode</a:t>
            </a:r>
            <a:r>
              <a:rPr lang="en-US" dirty="0"/>
              <a:t> mechanical</a:t>
            </a:r>
          </a:p>
          <a:p>
            <a:r>
              <a:rPr lang="en-US" dirty="0"/>
              <a:t>metamaterials, Appl. Phys. Lett., 2012, 100(19), 191901.</a:t>
            </a:r>
            <a:endParaRPr lang="ru-RU" dirty="0"/>
          </a:p>
          <a:p>
            <a:r>
              <a:rPr lang="ru-RU" dirty="0"/>
              <a:t>264.</a:t>
            </a:r>
            <a:r>
              <a:rPr lang="en-US" dirty="0"/>
              <a:t> M. </a:t>
            </a:r>
            <a:r>
              <a:rPr lang="en-US" dirty="0" err="1"/>
              <a:t>Kadic</a:t>
            </a:r>
            <a:r>
              <a:rPr lang="en-US" dirty="0"/>
              <a:t>, T. </a:t>
            </a:r>
            <a:r>
              <a:rPr lang="en-US" dirty="0" err="1"/>
              <a:t>Bückmann</a:t>
            </a:r>
            <a:r>
              <a:rPr lang="en-US" dirty="0"/>
              <a:t>, R. </a:t>
            </a:r>
            <a:r>
              <a:rPr lang="en-US" dirty="0" err="1"/>
              <a:t>Schittny</a:t>
            </a:r>
            <a:r>
              <a:rPr lang="en-US" dirty="0"/>
              <a:t>, P. </a:t>
            </a:r>
            <a:r>
              <a:rPr lang="en-US" dirty="0" err="1"/>
              <a:t>Gumbsch</a:t>
            </a:r>
            <a:r>
              <a:rPr lang="en-US" dirty="0"/>
              <a:t> and</a:t>
            </a:r>
            <a:r>
              <a:rPr lang="ru-RU" dirty="0"/>
              <a:t> </a:t>
            </a:r>
            <a:r>
              <a:rPr lang="en-US" dirty="0"/>
              <a:t>M. Wegener, </a:t>
            </a:r>
            <a:r>
              <a:rPr lang="en-US" dirty="0" err="1"/>
              <a:t>Pentamode</a:t>
            </a:r>
            <a:r>
              <a:rPr lang="en-US" dirty="0"/>
              <a:t> metamaterials with independently</a:t>
            </a:r>
          </a:p>
          <a:p>
            <a:r>
              <a:rPr lang="en-US" dirty="0"/>
              <a:t>tailored bulk modulus and mass density, Phys. Rev.</a:t>
            </a:r>
            <a:r>
              <a:rPr lang="ru-RU" dirty="0"/>
              <a:t> </a:t>
            </a:r>
            <a:r>
              <a:rPr lang="en-US" dirty="0"/>
              <a:t>Appl., 2014, 2(5), 054007.</a:t>
            </a:r>
            <a:endParaRPr lang="ru-RU" dirty="0"/>
          </a:p>
        </p:txBody>
      </p:sp>
    </p:spTree>
    <p:extLst>
      <p:ext uri="{BB962C8B-B14F-4D97-AF65-F5344CB8AC3E}">
        <p14:creationId xmlns:p14="http://schemas.microsoft.com/office/powerpoint/2010/main" val="351226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0CDE83-0367-442A-AFBB-08D761A8E574}"/>
              </a:ext>
            </a:extLst>
          </p:cNvPr>
          <p:cNvSpPr>
            <a:spLocks noGrp="1"/>
          </p:cNvSpPr>
          <p:nvPr>
            <p:ph type="title"/>
          </p:nvPr>
        </p:nvSpPr>
        <p:spPr/>
        <p:txBody>
          <a:bodyPr/>
          <a:lstStyle/>
          <a:p>
            <a:r>
              <a:rPr lang="ru-RU" dirty="0"/>
              <a:t>МИКРОФЛЮИДИКА</a:t>
            </a:r>
          </a:p>
        </p:txBody>
      </p:sp>
      <p:sp>
        <p:nvSpPr>
          <p:cNvPr id="6" name="TextBox 5">
            <a:extLst>
              <a:ext uri="{FF2B5EF4-FFF2-40B4-BE49-F238E27FC236}">
                <a16:creationId xmlns:a16="http://schemas.microsoft.com/office/drawing/2014/main" id="{6BFF4F42-903E-42C2-BAF5-9A26ACF7937B}"/>
              </a:ext>
            </a:extLst>
          </p:cNvPr>
          <p:cNvSpPr txBox="1"/>
          <p:nvPr/>
        </p:nvSpPr>
        <p:spPr>
          <a:xfrm>
            <a:off x="0" y="5934670"/>
            <a:ext cx="12192000" cy="923330"/>
          </a:xfrm>
          <a:prstGeom prst="rect">
            <a:avLst/>
          </a:prstGeom>
          <a:noFill/>
        </p:spPr>
        <p:txBody>
          <a:bodyPr wrap="square">
            <a:spAutoFit/>
          </a:bodyPr>
          <a:lstStyle/>
          <a:p>
            <a:r>
              <a:rPr lang="ru-RU" dirty="0"/>
              <a:t>Микрожидкостные устройства уже доступны на рынке:</a:t>
            </a:r>
            <a:r>
              <a:rPr lang="en-US" dirty="0"/>
              <a:t> </a:t>
            </a:r>
            <a:r>
              <a:rPr lang="en-US" dirty="0">
                <a:hlinkClick r:id="rId2"/>
              </a:rPr>
              <a:t>https://www.ufluidix.com</a:t>
            </a:r>
            <a:endParaRPr lang="ru-RU" dirty="0"/>
          </a:p>
          <a:p>
            <a:r>
              <a:rPr lang="ru-RU" dirty="0"/>
              <a:t>Большинство устройств предназначены для диагностических, криминалистических или исследовательских целей. Они еще не доступны для лечения заболеваний с помощью MEMS.</a:t>
            </a:r>
          </a:p>
        </p:txBody>
      </p:sp>
      <p:pic>
        <p:nvPicPr>
          <p:cNvPr id="8" name="Рисунок 7">
            <a:extLst>
              <a:ext uri="{FF2B5EF4-FFF2-40B4-BE49-F238E27FC236}">
                <a16:creationId xmlns:a16="http://schemas.microsoft.com/office/drawing/2014/main" id="{1A838EB4-D82E-4E40-B5C0-50B2F087AADB}"/>
              </a:ext>
            </a:extLst>
          </p:cNvPr>
          <p:cNvPicPr>
            <a:picLocks noChangeAspect="1"/>
          </p:cNvPicPr>
          <p:nvPr/>
        </p:nvPicPr>
        <p:blipFill>
          <a:blip r:embed="rId3"/>
          <a:stretch>
            <a:fillRect/>
          </a:stretch>
        </p:blipFill>
        <p:spPr>
          <a:xfrm>
            <a:off x="0" y="1053808"/>
            <a:ext cx="12192000" cy="4750384"/>
          </a:xfrm>
          <a:prstGeom prst="rect">
            <a:avLst/>
          </a:prstGeom>
        </p:spPr>
      </p:pic>
    </p:spTree>
    <p:extLst>
      <p:ext uri="{BB962C8B-B14F-4D97-AF65-F5344CB8AC3E}">
        <p14:creationId xmlns:p14="http://schemas.microsoft.com/office/powerpoint/2010/main" val="10989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Медицинское оформление (16: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52_TF02901024" id="{D3FB73DA-77DE-4484-8776-52724816BD57}" vid="{56BAE48E-6669-4001-8E1C-1E9B5D1EADDA}"/>
    </a:ext>
  </a:extLst>
</a:theme>
</file>

<file path=ppt/theme/theme2.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в стиле медицины (широкоэкранный формат)</Template>
  <TotalTime>9571</TotalTime>
  <Words>13408</Words>
  <Application>Microsoft Office PowerPoint</Application>
  <PresentationFormat>Широкоэкранный</PresentationFormat>
  <Paragraphs>684</Paragraphs>
  <Slides>87</Slides>
  <Notes>1</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87</vt:i4>
      </vt:variant>
    </vt:vector>
  </HeadingPairs>
  <TitlesOfParts>
    <vt:vector size="94" baseType="lpstr">
      <vt:lpstr>Arial</vt:lpstr>
      <vt:lpstr>Arial</vt:lpstr>
      <vt:lpstr>Franklin Gothic Medium</vt:lpstr>
      <vt:lpstr>Georgia</vt:lpstr>
      <vt:lpstr>Microsoft Sans Serif</vt:lpstr>
      <vt:lpstr>Times New Roman</vt:lpstr>
      <vt:lpstr>Медицинское оформление (16:9)</vt:lpstr>
      <vt:lpstr>Биоматериалы и биомеханика ткани</vt:lpstr>
      <vt:lpstr>MEMS (Micro Electro Mechanical System)</vt:lpstr>
      <vt:lpstr>Антизалипание в МЭМС</vt:lpstr>
      <vt:lpstr>Микромагнитно-микрожидкостное устройство для очистки крови</vt:lpstr>
      <vt:lpstr>Микромагнитно-микрожидкостное устройство для очистки крови - Продолжение</vt:lpstr>
      <vt:lpstr>Установки для получения пленок методом Ленгмюра-Блоджетт</vt:lpstr>
      <vt:lpstr>Ванна Ленгмюра-Блоджетт с двойным барьером и возможностью измерения давления ленгмюровских пленок LBXD-NT</vt:lpstr>
      <vt:lpstr>Устройство для нанесения тонких пленок методом Ленгмюра-Блоджетт или методом горизонтального осаждения</vt:lpstr>
      <vt:lpstr>МИКРОФЛЮИДИКА</vt:lpstr>
      <vt:lpstr>КАТАЛИЗАТОР РЕАКЦИИ ВОССТАНОВЛЕНИЯ КИСЛОРОДА</vt:lpstr>
      <vt:lpstr>КОТТОН ЭФФЕКТ</vt:lpstr>
      <vt:lpstr>САМОСБОРКА МАЛЫХ МОЛЕКУЛЯРНЫХ ЗВЕНЬЕВ</vt:lpstr>
      <vt:lpstr>НАНОЧЕШУЙКИ</vt:lpstr>
      <vt:lpstr>НЕРАВНОВЕСНЫЕ ПРОЦЕССЫ САМОСБОРКИ</vt:lpstr>
      <vt:lpstr>ФОТОКОНТРОЛИРУЕМАЯ САМОСБОРКА</vt:lpstr>
      <vt:lpstr>Биомиметика</vt:lpstr>
      <vt:lpstr>Биомиметические стартапы</vt:lpstr>
      <vt:lpstr>Архитектоника биомиметических и биоинспирированных функций</vt:lpstr>
      <vt:lpstr>Архитектоника биомиметических и биоинспирированных функций - ПРОДОЛЖЕНИЕ</vt:lpstr>
      <vt:lpstr>Сборки на основе координации из малых молекулярных единиц</vt:lpstr>
      <vt:lpstr>СТРУКТУРНЫЕ СДВИГИ</vt:lpstr>
      <vt:lpstr>СПЕКТРЫ СТРУКТУРНЫХ СДВИГОВ</vt:lpstr>
      <vt:lpstr>СТРУКТУРНАЯ КОНВЕРСИЯ</vt:lpstr>
      <vt:lpstr>РЕГУЛЯЦИЯ САМОСБОРКИ КООРДИНАЦИЕЙ</vt:lpstr>
      <vt:lpstr>ЛАНТАНОИДЫ В КООРДИНАЦИИ</vt:lpstr>
      <vt:lpstr>САМОСБОРКИ ИЗ ПОЛИМЕРОВ</vt:lpstr>
      <vt:lpstr>ПОЛИМЕРНЫЕ ФРАКТАЛЫ</vt:lpstr>
      <vt:lpstr>САМОСБОРКА ИЗ НЕОРГАНИЧЕСКИХ МАТЕРИАЛОВ</vt:lpstr>
      <vt:lpstr>ПРОИЗВОДНЫЕ МОЛОХИТОВОГО ЗЕЛЕНОГО</vt:lpstr>
      <vt:lpstr>СБОРКИ НА ОСНОВЕ ДНК</vt:lpstr>
      <vt:lpstr>ДНК-ОРИГАМИ</vt:lpstr>
      <vt:lpstr>СИСТЕМЫ ДОСТАВКИ ЛЕКАРСТВ</vt:lpstr>
      <vt:lpstr>Сборки с белками и пептидами</vt:lpstr>
      <vt:lpstr>-MOF- СТРУКТУРЫ</vt:lpstr>
      <vt:lpstr>НАНОПОРИСТЫЕ ЦИТОХРОМНЫЕ ПЛЕНКИ</vt:lpstr>
      <vt:lpstr>МАТЕРИАЛ ДЛЯ СИНТЕТИЧЕСКОЙ КЛЕТКИ</vt:lpstr>
      <vt:lpstr>КОАЦЕРВАТНАЯ ПРОТОКЛЕТКА</vt:lpstr>
      <vt:lpstr>Макромасштабный дизайн</vt:lpstr>
      <vt:lpstr>Ортопедические импланты AM (additive manufacturing)</vt:lpstr>
      <vt:lpstr>Микромасштабный дизайн</vt:lpstr>
      <vt:lpstr>ЦЕЛЬ МИКРОМАСШТАБНОГО ПРОЕКТИРОВАНИЯ</vt:lpstr>
      <vt:lpstr>УСТРАНЕНИЕ ДЕФЕКТОВ ВЕРТЛУЖНОЙ ВПАДИНЫ</vt:lpstr>
      <vt:lpstr>ЗАПОРНЫЕ МЕХАНИЗМЫ</vt:lpstr>
      <vt:lpstr>КИНЕМАТИЧЕСКИЕ МЕХАНИЗМЫ БЛОКИРОВКИ</vt:lpstr>
      <vt:lpstr>МЕТАБИОМАТЕРИАЛЫ ДЛЯ КОСТНОЙ ТКАНИ</vt:lpstr>
      <vt:lpstr>ГЕОМЕТРИЯ НА ОСНОВЕ БАЛОК</vt:lpstr>
      <vt:lpstr>ГЕОМЕТРИЯ НА ОСНОВЕ ЛИСТОВ</vt:lpstr>
      <vt:lpstr>Свойства материалов для костной ткани</vt:lpstr>
      <vt:lpstr>МЕТАБИОМАТЕРИАЛЫ ДЛЯ КОСТНОЙ ТКАНИ - ЗАКЛЮЧЕНИЕ</vt:lpstr>
      <vt:lpstr>ПЕНТАМОДНЫЕ МЕТАМАТЕРИАЛЫ</vt:lpstr>
      <vt:lpstr>Пентамодные метаматериалы</vt:lpstr>
      <vt:lpstr>ПЕНТАМОДНЫЕ МЕТАМАТЕРИАЛЫ СВОЙСТВА</vt:lpstr>
      <vt:lpstr>АУКСЕТИЧЕСКИЕ МЕТАБИОМАТЕРИАЛЫ - ВИДЕО ОБЗОР</vt:lpstr>
      <vt:lpstr>АУКСЕТИЧЕСКИЕ МЕТАБИОМАТЕРИАЛЫ- СВОЙСТВА</vt:lpstr>
      <vt:lpstr>Презентация PowerPoint</vt:lpstr>
      <vt:lpstr>ПРИМЕР ИМПЛАНТА</vt:lpstr>
      <vt:lpstr>Спасибо за внимание!</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Сочленения и рычаги в опорно-двигательном аппарате человека</dc:title>
  <dc:creator>Ilya Juhnowski</dc:creator>
  <cp:lastModifiedBy>Ilya Juhnowski</cp:lastModifiedBy>
  <cp:revision>328</cp:revision>
  <dcterms:created xsi:type="dcterms:W3CDTF">2022-02-06T13:27:56Z</dcterms:created>
  <dcterms:modified xsi:type="dcterms:W3CDTF">2022-03-16T04:58:16Z</dcterms:modified>
</cp:coreProperties>
</file>